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20" r:id="rId1"/>
  </p:sldMasterIdLst>
  <p:notesMasterIdLst>
    <p:notesMasterId r:id="rId41"/>
  </p:notesMasterIdLst>
  <p:sldIdLst>
    <p:sldId id="324" r:id="rId2"/>
    <p:sldId id="261" r:id="rId3"/>
    <p:sldId id="288" r:id="rId4"/>
    <p:sldId id="290" r:id="rId5"/>
    <p:sldId id="262" r:id="rId6"/>
    <p:sldId id="266" r:id="rId7"/>
    <p:sldId id="267" r:id="rId8"/>
    <p:sldId id="265" r:id="rId9"/>
    <p:sldId id="313" r:id="rId10"/>
    <p:sldId id="314" r:id="rId11"/>
    <p:sldId id="315" r:id="rId12"/>
    <p:sldId id="325" r:id="rId13"/>
    <p:sldId id="321" r:id="rId14"/>
    <p:sldId id="322" r:id="rId15"/>
    <p:sldId id="323" r:id="rId16"/>
    <p:sldId id="317" r:id="rId17"/>
    <p:sldId id="297" r:id="rId18"/>
    <p:sldId id="299" r:id="rId19"/>
    <p:sldId id="300" r:id="rId20"/>
    <p:sldId id="301" r:id="rId21"/>
    <p:sldId id="302" r:id="rId22"/>
    <p:sldId id="286" r:id="rId23"/>
    <p:sldId id="287" r:id="rId24"/>
    <p:sldId id="268" r:id="rId25"/>
    <p:sldId id="280" r:id="rId26"/>
    <p:sldId id="284" r:id="rId27"/>
    <p:sldId id="285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8" r:id="rId36"/>
    <p:sldId id="279" r:id="rId37"/>
    <p:sldId id="281" r:id="rId38"/>
    <p:sldId id="282" r:id="rId39"/>
    <p:sldId id="291" r:id="rId40"/>
  </p:sldIdLst>
  <p:sldSz cx="13439775" cy="755967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IS" initials="N" lastIdx="1" clrIdx="0">
    <p:extLst>
      <p:ext uri="{19B8F6BF-5375-455C-9EA6-DF929625EA0E}">
        <p15:presenceInfo xmlns:p15="http://schemas.microsoft.com/office/powerpoint/2012/main" userId="NG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0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5F1B9-D267-49B8-A057-5AB51F009E29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FCADB-C435-43FC-9936-427B98AE31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FCADB-C435-43FC-9936-427B98AE315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6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34E887-330D-473B-B13E-3FB288B37EE8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22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FCADB-C435-43FC-9936-427B98AE315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80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42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1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86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2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81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38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177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50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8090-5916-4751-A22B-C38DE728993F}" type="datetimeFigureOut">
              <a:rPr lang="ru-RU" smtClean="0"/>
              <a:t>08.09.2020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00DF-65E1-4026-84DB-B7B6E0B59E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55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slide" Target="slide31.xml"/><Relationship Id="rId3" Type="http://schemas.openxmlformats.org/officeDocument/2006/relationships/image" Target="../media/image32.jpeg"/><Relationship Id="rId7" Type="http://schemas.openxmlformats.org/officeDocument/2006/relationships/slide" Target="slide30.xml"/><Relationship Id="rId12" Type="http://schemas.openxmlformats.org/officeDocument/2006/relationships/slide" Target="slide38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gif"/><Relationship Id="rId11" Type="http://schemas.openxmlformats.org/officeDocument/2006/relationships/slide" Target="slide33.xml"/><Relationship Id="rId5" Type="http://schemas.openxmlformats.org/officeDocument/2006/relationships/slide" Target="slide25.xml"/><Relationship Id="rId10" Type="http://schemas.openxmlformats.org/officeDocument/2006/relationships/slide" Target="slide37.xml"/><Relationship Id="rId4" Type="http://schemas.openxmlformats.org/officeDocument/2006/relationships/image" Target="../media/image33.emf"/><Relationship Id="rId9" Type="http://schemas.openxmlformats.org/officeDocument/2006/relationships/slide" Target="slide29.xml"/><Relationship Id="rId14" Type="http://schemas.openxmlformats.org/officeDocument/2006/relationships/slide" Target="slide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2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2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gif"/><Relationship Id="rId5" Type="http://schemas.openxmlformats.org/officeDocument/2006/relationships/slide" Target="slide38.xml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" Target="slide38.xml"/><Relationship Id="rId7" Type="http://schemas.openxmlformats.org/officeDocument/2006/relationships/image" Target="../media/image6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29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slide" Target="slide38.xml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35.jpeg"/><Relationship Id="rId4" Type="http://schemas.openxmlformats.org/officeDocument/2006/relationships/image" Target="../media/image2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35.jpeg"/><Relationship Id="rId4" Type="http://schemas.openxmlformats.org/officeDocument/2006/relationships/image" Target="../media/image2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4.xml"/><Relationship Id="rId7" Type="http://schemas.openxmlformats.org/officeDocument/2006/relationships/slide" Target="slide32.xml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slide" Target="slide2.xm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04630" y="2856540"/>
            <a:ext cx="8077023" cy="1034959"/>
          </a:xfrm>
          <a:scene3d>
            <a:camera prst="orthographicFront"/>
            <a:lightRig rig="freezing" dir="t">
              <a:rot lat="0" lon="0" rev="5640000"/>
            </a:lightRig>
          </a:scene3d>
          <a:sp3d>
            <a:bevelT w="165100" prst="coolSlant"/>
          </a:sp3d>
        </p:spPr>
        <p:txBody>
          <a:bodyPr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190032">
              <a:defRPr/>
            </a:pPr>
            <a:r>
              <a:rPr lang="uz-Cyrl-UZ" sz="3500" b="1" dirty="0">
                <a:latin typeface="Times New Roman" pitchFamily="18" charset="0"/>
                <a:cs typeface="Times New Roman" pitchFamily="18" charset="0"/>
              </a:rPr>
              <a:t>Ўзбекистон Республикаси </a:t>
            </a:r>
            <a:br>
              <a:rPr lang="uz-Cyrl-UZ" sz="3500" b="1" dirty="0">
                <a:latin typeface="Times New Roman" pitchFamily="18" charset="0"/>
                <a:cs typeface="Times New Roman" pitchFamily="18" charset="0"/>
              </a:rPr>
            </a:br>
            <a:r>
              <a:rPr lang="uz-Cyrl-UZ" sz="3500" b="1" dirty="0">
                <a:latin typeface="Times New Roman" pitchFamily="18" charset="0"/>
                <a:cs typeface="Times New Roman" pitchFamily="18" charset="0"/>
              </a:rPr>
              <a:t>Саноат хавфсизлиги давлат қўмитаси </a:t>
            </a:r>
            <a:endParaRPr lang="ru-RU" sz="35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29336" y="6748073"/>
            <a:ext cx="2553531" cy="448724"/>
          </a:xfrm>
        </p:spPr>
        <p:txBody>
          <a:bodyPr>
            <a:noAutofit/>
          </a:bodyPr>
          <a:lstStyle/>
          <a:p>
            <a:r>
              <a:rPr lang="ru-RU" sz="2263" b="1" dirty="0" err="1">
                <a:latin typeface="Times New Roman" pitchFamily="18" charset="0"/>
                <a:cs typeface="Times New Roman" pitchFamily="18" charset="0"/>
              </a:rPr>
              <a:t>Тошкент</a:t>
            </a:r>
            <a:r>
              <a:rPr lang="ru-RU" sz="2263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63" b="1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263" b="1" smtClean="0">
                <a:latin typeface="Times New Roman" pitchFamily="18" charset="0"/>
                <a:cs typeface="Times New Roman" pitchFamily="18" charset="0"/>
              </a:rPr>
              <a:t>2020</a:t>
            </a:r>
            <a:endParaRPr lang="ru-RU" sz="2263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5" name="Прямоугольник 3"/>
          <p:cNvSpPr>
            <a:spLocks noChangeArrowheads="1"/>
          </p:cNvSpPr>
          <p:nvPr/>
        </p:nvSpPr>
        <p:spPr bwMode="auto">
          <a:xfrm rot="10800000" flipV="1">
            <a:off x="2202551" y="4666760"/>
            <a:ext cx="9407103" cy="96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23"/>
              </a:spcBef>
            </a:pPr>
            <a:r>
              <a:rPr lang="ru-RU" sz="2646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646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46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кадастрлари</a:t>
            </a:r>
            <a:r>
              <a:rPr lang="ru-RU" sz="2646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46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ягона</a:t>
            </a:r>
            <a:r>
              <a:rPr lang="ru-RU" sz="2646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46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тизими</a:t>
            </a:r>
            <a:r>
              <a:rPr lang="ru-RU" sz="2646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46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бўйича</a:t>
            </a:r>
            <a:r>
              <a:rPr lang="ru-RU" sz="2646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>
              <a:spcBef>
                <a:spcPts val="623"/>
              </a:spcBef>
            </a:pPr>
            <a:r>
              <a:rPr lang="uz-Cyrl-UZ" sz="2513" b="1" dirty="0">
                <a:latin typeface="Times New Roman" pitchFamily="18" charset="0"/>
                <a:cs typeface="Times New Roman" pitchFamily="18" charset="0"/>
              </a:rPr>
              <a:t>Т А Қ Д И М О Т  </a:t>
            </a:r>
          </a:p>
        </p:txBody>
      </p:sp>
      <p:pic>
        <p:nvPicPr>
          <p:cNvPr id="6" name="Picture 3" descr="C:\Documents and Settings\Admin\Рабочий стол\elektro energiya 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09" y="705265"/>
            <a:ext cx="8624069" cy="261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005096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42950" y="474966"/>
            <a:ext cx="1197292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кадастрларини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юритиш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бўйича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ваколатли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зиммасига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айрим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кадастрларини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юритиш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функциялари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юклатилган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вазирликлар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қўмиталари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идоралар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хўжалик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бошқаруви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маҳаллий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ҳокимияти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Бино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функционал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мақсадига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қараб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одамлар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яшаши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ёки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бўлишига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хил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турдаги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ишлаб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чиқариш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жараёнларини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бажаришга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мўлжалланган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ёпиқ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ҳажмни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ташкил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этувчи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таянч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тўсма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ёки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иккала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мақсадга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хизмат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қилувчи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конструкциялардан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иборат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қурилиш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участкаси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юзасининг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қайд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этилган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чегарага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майдонга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жойлашиш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манзилига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ҳуқуқий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режимга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ҳамда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кадастрида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участкасига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ҳуқуқларни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рўйхатидан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ўтказишга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оид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ҳужжатларда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акс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эттириладиган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бошқа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хусусиятларига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қисми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Иншоот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хил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турдаги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ишлаб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чиқариш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жараёнларини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бажаришга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материаллар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буюмлар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асбоб-ускуналарни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сақлашга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одамларнинг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вақтинча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бўлишига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одамлар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юклар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бошқа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нарсаларни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олиб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ўтишга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мўлжалланган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таянч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тўсма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ёки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иккала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мақсадга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хизмат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қилувчи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конструкциялардан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иборат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ҳажмий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ясси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ёки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чизиқ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тарзидаги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тепасида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юзасида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остида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жойлашган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қурилиш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96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5318" y="357703"/>
            <a:ext cx="11972925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Кўчмас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мулк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участкалари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ер ости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бойликлари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бинолар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иншоотлар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кўп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йиллик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дов-дарахтлар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билан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узвий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боғланган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бошқа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мол-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мулк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яъни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белгиланган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мақсадига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номутаносиб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зарар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етказмаган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ҳолда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жойини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ўзгартириш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мумкин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бўлмайдиган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Кадастр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йиғмажилди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кўчмас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мулкка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ҳуқуқларни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шакллантириш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ҳисобга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олиш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кейинчалик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рўйхатидан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ўтказиш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учун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зарур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кадастр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суратига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олиш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техник инвентаризация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қилиш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паспортлаштиришнинг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махсус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текшириш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изланишларнинг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сифат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қиймат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жиҳатдан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баҳолашнинг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ҳужжатлари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материаллари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жамламаси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Махсус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иншоотлар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белгиланган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мақсадларда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фойдаланиш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учун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алоҳида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участкасида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қурилган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муҳандислик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иншоотлари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мажмуаси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жумладан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темир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автомобиль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йўллари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алоқа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электр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ўтказиш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линиялари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юзасида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усти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остида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жойлашган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магистрал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қувурлар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магистрал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канал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коллекторлар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Қурилиши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тугалланмаган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қурилиши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белгиланган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тартибда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ажратилган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ер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участкасида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тасдиқланган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лойиҳа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ҳужжатларига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мувофиқ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бошланган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лекин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муайян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кунга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келиб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тугалланмаган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ёки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қурилиши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тугалланган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лекин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комиссияси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томонидан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фойдаланишга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қабул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қилинмаган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уларни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қабул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қилиш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далолатномаси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тегишли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туман (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шаҳар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ҳокимининг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қарори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билан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тасдиқланмаган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бино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иншоотлар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241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43108" y="586754"/>
            <a:ext cx="1197261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8" algn="just">
              <a:lnSpc>
                <a:spcPct val="150000"/>
              </a:lnSpc>
              <a:spcAft>
                <a:spcPts val="1200"/>
              </a:spcAft>
            </a:pP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Ўзбекистон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Республикаси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Адлия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вазирлигидан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2014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йил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8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октябрда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2618-сон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билан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рўйхатдан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ўтказилган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кадастрлари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ягона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тизимига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тегишли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кадастрлари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маълумотларининг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таркиби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уларни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тақдим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этиш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тартиби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тўғрисида”ги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низомига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асосан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Саноат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хавфсизлиги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қўмитаси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ҳар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йили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март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ойида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ТХЮЗга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эга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корхоналар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объектлар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тўғрисида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тегишли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маълумотларни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хатловдан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ўтказиб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умумлаштириб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ArcGIS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дастурий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таъминоти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ёрдамида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географик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ахборот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базаси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шакллантирилган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ҳолда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Давергеодезкадастр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қўмитасига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тақдим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этиш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белгиланган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540388" algn="just">
              <a:lnSpc>
                <a:spcPct val="150000"/>
              </a:lnSpc>
              <a:spcAft>
                <a:spcPts val="1200"/>
              </a:spcAft>
            </a:pP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ТХЮЗга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эга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корхоналар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объектлар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тўғрисида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тегишли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жадвали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24 та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устундан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иборат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бўлиб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улар </a:t>
            </a:r>
            <a:r>
              <a:rPr lang="ru-RU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қуйидагича</a:t>
            </a:r>
            <a:r>
              <a:rPr lang="ru-RU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15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3985" y="526308"/>
            <a:ext cx="11591806" cy="778617"/>
          </a:xfrm>
        </p:spPr>
        <p:txBody>
          <a:bodyPr>
            <a:normAutofit fontScale="90000"/>
          </a:bodyPr>
          <a:lstStyle/>
          <a:p>
            <a:pPr algn="ctr"/>
            <a:r>
              <a:rPr lang="uz-Cyrl-UZ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Техноген хавф юқори бўлган зоналар (ТХЮЗ)га эга корхоналар ва </a:t>
            </a:r>
            <a:r>
              <a:rPr lang="uz-Cyrl-UZ" sz="2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объектлар тўғрисида </a:t>
            </a:r>
            <a:r>
              <a:rPr lang="uz-Cyrl-UZ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маълумотлар </a:t>
            </a:r>
            <a:r>
              <a:rPr lang="uz-Cyrl-UZ" sz="2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жадвали</a:t>
            </a:r>
            <a:endParaRPr lang="ru-RU" sz="26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556066"/>
              </p:ext>
            </p:extLst>
          </p:nvPr>
        </p:nvGraphicFramePr>
        <p:xfrm>
          <a:off x="590550" y="1431367"/>
          <a:ext cx="11925241" cy="1378508"/>
        </p:xfrm>
        <a:graphic>
          <a:graphicData uri="http://schemas.openxmlformats.org/drawingml/2006/table">
            <a:tbl>
              <a:tblPr firstRow="1" firstCol="1" bandRow="1"/>
              <a:tblGrid>
                <a:gridCol w="533471">
                  <a:extLst>
                    <a:ext uri="{9D8B030D-6E8A-4147-A177-3AD203B41FA5}">
                      <a16:colId xmlns:a16="http://schemas.microsoft.com/office/drawing/2014/main" val="1625460798"/>
                    </a:ext>
                  </a:extLst>
                </a:gridCol>
                <a:gridCol w="2093575">
                  <a:extLst>
                    <a:ext uri="{9D8B030D-6E8A-4147-A177-3AD203B41FA5}">
                      <a16:colId xmlns:a16="http://schemas.microsoft.com/office/drawing/2014/main" val="2160148734"/>
                    </a:ext>
                  </a:extLst>
                </a:gridCol>
                <a:gridCol w="2352802">
                  <a:extLst>
                    <a:ext uri="{9D8B030D-6E8A-4147-A177-3AD203B41FA5}">
                      <a16:colId xmlns:a16="http://schemas.microsoft.com/office/drawing/2014/main" val="2396149922"/>
                    </a:ext>
                  </a:extLst>
                </a:gridCol>
                <a:gridCol w="2240577">
                  <a:extLst>
                    <a:ext uri="{9D8B030D-6E8A-4147-A177-3AD203B41FA5}">
                      <a16:colId xmlns:a16="http://schemas.microsoft.com/office/drawing/2014/main" val="616237768"/>
                    </a:ext>
                  </a:extLst>
                </a:gridCol>
                <a:gridCol w="2464239">
                  <a:extLst>
                    <a:ext uri="{9D8B030D-6E8A-4147-A177-3AD203B41FA5}">
                      <a16:colId xmlns:a16="http://schemas.microsoft.com/office/drawing/2014/main" val="1810139049"/>
                    </a:ext>
                  </a:extLst>
                </a:gridCol>
                <a:gridCol w="2240577">
                  <a:extLst>
                    <a:ext uri="{9D8B030D-6E8A-4147-A177-3AD203B41FA5}">
                      <a16:colId xmlns:a16="http://schemas.microsoft.com/office/drawing/2014/main" val="482643700"/>
                    </a:ext>
                  </a:extLst>
                </a:gridCol>
              </a:tblGrid>
              <a:tr h="98561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Т/р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номи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идоравий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мансублиги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манзили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объектининг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 координатаси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объектининг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координатаси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6533670"/>
                  </a:ext>
                </a:extLst>
              </a:tr>
              <a:tr h="39289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7928226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60563" y="1983898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046024"/>
              </p:ext>
            </p:extLst>
          </p:nvPr>
        </p:nvGraphicFramePr>
        <p:xfrm>
          <a:off x="590550" y="3336447"/>
          <a:ext cx="11925241" cy="1454628"/>
        </p:xfrm>
        <a:graphic>
          <a:graphicData uri="http://schemas.openxmlformats.org/drawingml/2006/table">
            <a:tbl>
              <a:tblPr firstRow="1" firstCol="1" bandRow="1"/>
              <a:tblGrid>
                <a:gridCol w="2793113">
                  <a:extLst>
                    <a:ext uri="{9D8B030D-6E8A-4147-A177-3AD203B41FA5}">
                      <a16:colId xmlns:a16="http://schemas.microsoft.com/office/drawing/2014/main" val="878743054"/>
                    </a:ext>
                  </a:extLst>
                </a:gridCol>
                <a:gridCol w="3604787">
                  <a:extLst>
                    <a:ext uri="{9D8B030D-6E8A-4147-A177-3AD203B41FA5}">
                      <a16:colId xmlns:a16="http://schemas.microsoft.com/office/drawing/2014/main" val="465737953"/>
                    </a:ext>
                  </a:extLst>
                </a:gridCol>
                <a:gridCol w="3384362">
                  <a:extLst>
                    <a:ext uri="{9D8B030D-6E8A-4147-A177-3AD203B41FA5}">
                      <a16:colId xmlns:a16="http://schemas.microsoft.com/office/drawing/2014/main" val="2534780473"/>
                    </a:ext>
                  </a:extLst>
                </a:gridCol>
                <a:gridCol w="2142979">
                  <a:extLst>
                    <a:ext uri="{9D8B030D-6E8A-4147-A177-3AD203B41FA5}">
                      <a16:colId xmlns:a16="http://schemas.microsoft.com/office/drawing/2014/main" val="2829919629"/>
                    </a:ext>
                  </a:extLst>
                </a:gridCol>
              </a:tblGrid>
              <a:tr h="1124014"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ер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участкаси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кадастр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рақами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объектини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кадастр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рўйхатидан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ўтказилган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санава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рақами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ер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участкаси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умумий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майдони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гектарда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объектининг вазифалари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7658296"/>
                  </a:ext>
                </a:extLst>
              </a:tr>
              <a:tr h="330614"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ru-RU" sz="16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3210315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640766"/>
              </p:ext>
            </p:extLst>
          </p:nvPr>
        </p:nvGraphicFramePr>
        <p:xfrm>
          <a:off x="590549" y="5317647"/>
          <a:ext cx="11925242" cy="1568928"/>
        </p:xfrm>
        <a:graphic>
          <a:graphicData uri="http://schemas.openxmlformats.org/drawingml/2006/table">
            <a:tbl>
              <a:tblPr firstRow="1" firstCol="1" bandRow="1"/>
              <a:tblGrid>
                <a:gridCol w="3919930">
                  <a:extLst>
                    <a:ext uri="{9D8B030D-6E8A-4147-A177-3AD203B41FA5}">
                      <a16:colId xmlns:a16="http://schemas.microsoft.com/office/drawing/2014/main" val="3257957880"/>
                    </a:ext>
                  </a:extLst>
                </a:gridCol>
                <a:gridCol w="2368026">
                  <a:extLst>
                    <a:ext uri="{9D8B030D-6E8A-4147-A177-3AD203B41FA5}">
                      <a16:colId xmlns:a16="http://schemas.microsoft.com/office/drawing/2014/main" val="960893771"/>
                    </a:ext>
                  </a:extLst>
                </a:gridCol>
                <a:gridCol w="3382212">
                  <a:extLst>
                    <a:ext uri="{9D8B030D-6E8A-4147-A177-3AD203B41FA5}">
                      <a16:colId xmlns:a16="http://schemas.microsoft.com/office/drawing/2014/main" val="3260974009"/>
                    </a:ext>
                  </a:extLst>
                </a:gridCol>
                <a:gridCol w="2255074">
                  <a:extLst>
                    <a:ext uri="{9D8B030D-6E8A-4147-A177-3AD203B41FA5}">
                      <a16:colId xmlns:a16="http://schemas.microsoft.com/office/drawing/2014/main" val="1241257309"/>
                    </a:ext>
                  </a:extLst>
                </a:gridCol>
              </a:tblGrid>
              <a:tr h="1268125"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объектида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ишлаб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чиқариш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қайта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ишлаш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сақлаш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ва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улардан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фойдаланиш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моддасининг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номлари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uz-Cyrl-UZ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бъектининг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ҳозирги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кундаги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ҳолати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‎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объектининг эксплуатацияга туширилган  санаси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Санитария ҳимояси масофаси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365839"/>
                  </a:ext>
                </a:extLst>
              </a:tr>
              <a:tr h="300803"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6848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30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60563" y="1983898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894408"/>
              </p:ext>
            </p:extLst>
          </p:nvPr>
        </p:nvGraphicFramePr>
        <p:xfrm>
          <a:off x="597852" y="698341"/>
          <a:ext cx="11908474" cy="1606709"/>
        </p:xfrm>
        <a:graphic>
          <a:graphicData uri="http://schemas.openxmlformats.org/drawingml/2006/table">
            <a:tbl>
              <a:tblPr firstRow="1" firstCol="1" bandRow="1"/>
              <a:tblGrid>
                <a:gridCol w="3013658">
                  <a:extLst>
                    <a:ext uri="{9D8B030D-6E8A-4147-A177-3AD203B41FA5}">
                      <a16:colId xmlns:a16="http://schemas.microsoft.com/office/drawing/2014/main" val="2499313816"/>
                    </a:ext>
                  </a:extLst>
                </a:gridCol>
                <a:gridCol w="3040664">
                  <a:extLst>
                    <a:ext uri="{9D8B030D-6E8A-4147-A177-3AD203B41FA5}">
                      <a16:colId xmlns:a16="http://schemas.microsoft.com/office/drawing/2014/main" val="2826331051"/>
                    </a:ext>
                  </a:extLst>
                </a:gridCol>
                <a:gridCol w="3377457">
                  <a:extLst>
                    <a:ext uri="{9D8B030D-6E8A-4147-A177-3AD203B41FA5}">
                      <a16:colId xmlns:a16="http://schemas.microsoft.com/office/drawing/2014/main" val="750814144"/>
                    </a:ext>
                  </a:extLst>
                </a:gridCol>
                <a:gridCol w="2476695">
                  <a:extLst>
                    <a:ext uri="{9D8B030D-6E8A-4147-A177-3AD203B41FA5}">
                      <a16:colId xmlns:a16="http://schemas.microsoft.com/office/drawing/2014/main" val="4238655566"/>
                    </a:ext>
                  </a:extLst>
                </a:gridCol>
              </a:tblGrid>
              <a:tr h="128783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объектида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ходимларнинг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умумий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сони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объектида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ходимларнинг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ишлаш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вақти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бир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сутка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давомида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объектидан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аҳоли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яшаш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пунктигача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бўлган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масофа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кмда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объектига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энг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яқин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бўлган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объектлар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‎‎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156624"/>
                  </a:ext>
                </a:extLst>
              </a:tr>
              <a:tr h="31887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4828847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39885"/>
              </p:ext>
            </p:extLst>
          </p:nvPr>
        </p:nvGraphicFramePr>
        <p:xfrm>
          <a:off x="597852" y="2943605"/>
          <a:ext cx="11908474" cy="1714120"/>
        </p:xfrm>
        <a:graphic>
          <a:graphicData uri="http://schemas.openxmlformats.org/drawingml/2006/table">
            <a:tbl>
              <a:tblPr firstRow="1" firstCol="1" bandRow="1"/>
              <a:tblGrid>
                <a:gridCol w="4479385">
                  <a:extLst>
                    <a:ext uri="{9D8B030D-6E8A-4147-A177-3AD203B41FA5}">
                      <a16:colId xmlns:a16="http://schemas.microsoft.com/office/drawing/2014/main" val="4158413743"/>
                    </a:ext>
                  </a:extLst>
                </a:gridCol>
                <a:gridCol w="3829370">
                  <a:extLst>
                    <a:ext uri="{9D8B030D-6E8A-4147-A177-3AD203B41FA5}">
                      <a16:colId xmlns:a16="http://schemas.microsoft.com/office/drawing/2014/main" val="4272889915"/>
                    </a:ext>
                  </a:extLst>
                </a:gridCol>
                <a:gridCol w="3599719">
                  <a:extLst>
                    <a:ext uri="{9D8B030D-6E8A-4147-A177-3AD203B41FA5}">
                      <a16:colId xmlns:a16="http://schemas.microsoft.com/office/drawing/2014/main" val="3665178566"/>
                    </a:ext>
                  </a:extLst>
                </a:gridCol>
              </a:tblGrid>
              <a:tr h="1389863"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объектидан туман ёнғин 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хавфсизлиги бўлимигача бўлган масофа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(кмда)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объектида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ёнғин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ўчириш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техникасининг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тури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ва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сонлари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Техноген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хавф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содир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бўлганда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зарарланиш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майдони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(метр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квда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207536"/>
                  </a:ext>
                </a:extLst>
              </a:tr>
              <a:tr h="324257"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lang="ru-RU" sz="18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779648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997546"/>
              </p:ext>
            </p:extLst>
          </p:nvPr>
        </p:nvGraphicFramePr>
        <p:xfrm>
          <a:off x="597852" y="5296280"/>
          <a:ext cx="11908474" cy="1361695"/>
        </p:xfrm>
        <a:graphic>
          <a:graphicData uri="http://schemas.openxmlformats.org/drawingml/2006/table">
            <a:tbl>
              <a:tblPr firstRow="1" firstCol="1" bandRow="1"/>
              <a:tblGrid>
                <a:gridCol w="4479385">
                  <a:extLst>
                    <a:ext uri="{9D8B030D-6E8A-4147-A177-3AD203B41FA5}">
                      <a16:colId xmlns:a16="http://schemas.microsoft.com/office/drawing/2014/main" val="1169020040"/>
                    </a:ext>
                  </a:extLst>
                </a:gridCol>
                <a:gridCol w="3829370">
                  <a:extLst>
                    <a:ext uri="{9D8B030D-6E8A-4147-A177-3AD203B41FA5}">
                      <a16:colId xmlns:a16="http://schemas.microsoft.com/office/drawing/2014/main" val="1873843189"/>
                    </a:ext>
                  </a:extLst>
                </a:gridCol>
                <a:gridCol w="3599719">
                  <a:extLst>
                    <a:ext uri="{9D8B030D-6E8A-4147-A177-3AD203B41FA5}">
                      <a16:colId xmlns:a16="http://schemas.microsoft.com/office/drawing/2014/main" val="4185553171"/>
                    </a:ext>
                  </a:extLst>
                </a:gridCol>
              </a:tblGrid>
              <a:tr h="1034627"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Техноген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хавф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ривожланишида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устунлик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қилувчи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тури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умумий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баҳоси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‎‎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Инсон саломатлиги учун салбий </a:t>
                      </a:r>
                    </a:p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таъсир кўрсатувчи омиллар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8292251"/>
                  </a:ext>
                </a:extLst>
              </a:tr>
              <a:tr h="327068"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uz-Cyrl-UZ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8965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30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594488"/>
              </p:ext>
            </p:extLst>
          </p:nvPr>
        </p:nvGraphicFramePr>
        <p:xfrm>
          <a:off x="532532" y="258133"/>
          <a:ext cx="12314331" cy="1688361"/>
        </p:xfrm>
        <a:graphic>
          <a:graphicData uri="http://schemas.openxmlformats.org/drawingml/2006/table">
            <a:tbl>
              <a:tblPr/>
              <a:tblGrid>
                <a:gridCol w="429893">
                  <a:extLst>
                    <a:ext uri="{9D8B030D-6E8A-4147-A177-3AD203B41FA5}">
                      <a16:colId xmlns:a16="http://schemas.microsoft.com/office/drawing/2014/main" val="3806998011"/>
                    </a:ext>
                  </a:extLst>
                </a:gridCol>
                <a:gridCol w="1705701">
                  <a:extLst>
                    <a:ext uri="{9D8B030D-6E8A-4147-A177-3AD203B41FA5}">
                      <a16:colId xmlns:a16="http://schemas.microsoft.com/office/drawing/2014/main" val="4274606229"/>
                    </a:ext>
                  </a:extLst>
                </a:gridCol>
                <a:gridCol w="1941449">
                  <a:extLst>
                    <a:ext uri="{9D8B030D-6E8A-4147-A177-3AD203B41FA5}">
                      <a16:colId xmlns:a16="http://schemas.microsoft.com/office/drawing/2014/main" val="1095199088"/>
                    </a:ext>
                  </a:extLst>
                </a:gridCol>
                <a:gridCol w="1872111">
                  <a:extLst>
                    <a:ext uri="{9D8B030D-6E8A-4147-A177-3AD203B41FA5}">
                      <a16:colId xmlns:a16="http://schemas.microsoft.com/office/drawing/2014/main" val="1135786393"/>
                    </a:ext>
                  </a:extLst>
                </a:gridCol>
                <a:gridCol w="1257319">
                  <a:extLst>
                    <a:ext uri="{9D8B030D-6E8A-4147-A177-3AD203B41FA5}">
                      <a16:colId xmlns:a16="http://schemas.microsoft.com/office/drawing/2014/main" val="3098233194"/>
                    </a:ext>
                  </a:extLst>
                </a:gridCol>
                <a:gridCol w="1294299">
                  <a:extLst>
                    <a:ext uri="{9D8B030D-6E8A-4147-A177-3AD203B41FA5}">
                      <a16:colId xmlns:a16="http://schemas.microsoft.com/office/drawing/2014/main" val="3327555152"/>
                    </a:ext>
                  </a:extLst>
                </a:gridCol>
                <a:gridCol w="1996919">
                  <a:extLst>
                    <a:ext uri="{9D8B030D-6E8A-4147-A177-3AD203B41FA5}">
                      <a16:colId xmlns:a16="http://schemas.microsoft.com/office/drawing/2014/main" val="369956419"/>
                    </a:ext>
                  </a:extLst>
                </a:gridCol>
                <a:gridCol w="1816640">
                  <a:extLst>
                    <a:ext uri="{9D8B030D-6E8A-4147-A177-3AD203B41FA5}">
                      <a16:colId xmlns:a16="http://schemas.microsoft.com/office/drawing/2014/main" val="3119901739"/>
                    </a:ext>
                  </a:extLst>
                </a:gridCol>
              </a:tblGrid>
              <a:tr h="73774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Т/р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endParaRPr lang="ru-RU" sz="13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ru-RU" sz="13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3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номи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идоравий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мансублиги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объектининг манзили</a:t>
                      </a:r>
                      <a:endParaRPr lang="ru-RU" sz="1300" b="1" i="0" u="none" strike="noStrike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3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ru-RU" sz="13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координатаси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3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sz="13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координатаси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объектининг ер участкаси кадастр рақами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объектини кадастр рўйхатидан ўтказилган сана ва рақами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989396"/>
                  </a:ext>
                </a:extLst>
              </a:tr>
              <a:tr h="1892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7974019"/>
                  </a:ext>
                </a:extLst>
              </a:tr>
              <a:tr h="6787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ru-RU" sz="1300" b="1" i="0" u="none" strike="noStrike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"Фарғонаазот" АЖ</a:t>
                      </a:r>
                      <a:endParaRPr lang="ru-RU" sz="1300" b="1" i="0" u="none" strike="noStrike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Ўзкимёсаноат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 АЖ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Фарғона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вилояти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Фарғона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шаҳри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Саноат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кўчаси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222-уй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60,123456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40,123456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15:01:01:01:01:0001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йил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август </a:t>
                      </a:r>
                      <a:endParaRPr lang="ru-RU" sz="13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ru-RU" sz="13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r>
                        <a:rPr lang="en-US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O'Y123456</a:t>
                      </a:r>
                      <a:endParaRPr lang="en-US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8295769"/>
                  </a:ext>
                </a:extLst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19822"/>
              </p:ext>
            </p:extLst>
          </p:nvPr>
        </p:nvGraphicFramePr>
        <p:xfrm>
          <a:off x="532531" y="2553187"/>
          <a:ext cx="12314331" cy="2168195"/>
        </p:xfrm>
        <a:graphic>
          <a:graphicData uri="http://schemas.openxmlformats.org/drawingml/2006/table">
            <a:tbl>
              <a:tblPr/>
              <a:tblGrid>
                <a:gridCol w="1526684">
                  <a:extLst>
                    <a:ext uri="{9D8B030D-6E8A-4147-A177-3AD203B41FA5}">
                      <a16:colId xmlns:a16="http://schemas.microsoft.com/office/drawing/2014/main" val="1510553821"/>
                    </a:ext>
                  </a:extLst>
                </a:gridCol>
                <a:gridCol w="1632129">
                  <a:extLst>
                    <a:ext uri="{9D8B030D-6E8A-4147-A177-3AD203B41FA5}">
                      <a16:colId xmlns:a16="http://schemas.microsoft.com/office/drawing/2014/main" val="1298705764"/>
                    </a:ext>
                  </a:extLst>
                </a:gridCol>
                <a:gridCol w="2127270">
                  <a:extLst>
                    <a:ext uri="{9D8B030D-6E8A-4147-A177-3AD203B41FA5}">
                      <a16:colId xmlns:a16="http://schemas.microsoft.com/office/drawing/2014/main" val="982836255"/>
                    </a:ext>
                  </a:extLst>
                </a:gridCol>
                <a:gridCol w="1251606">
                  <a:extLst>
                    <a:ext uri="{9D8B030D-6E8A-4147-A177-3AD203B41FA5}">
                      <a16:colId xmlns:a16="http://schemas.microsoft.com/office/drawing/2014/main" val="27158375"/>
                    </a:ext>
                  </a:extLst>
                </a:gridCol>
                <a:gridCol w="1375391">
                  <a:extLst>
                    <a:ext uri="{9D8B030D-6E8A-4147-A177-3AD203B41FA5}">
                      <a16:colId xmlns:a16="http://schemas.microsoft.com/office/drawing/2014/main" val="4174862680"/>
                    </a:ext>
                  </a:extLst>
                </a:gridCol>
                <a:gridCol w="1375391">
                  <a:extLst>
                    <a:ext uri="{9D8B030D-6E8A-4147-A177-3AD203B41FA5}">
                      <a16:colId xmlns:a16="http://schemas.microsoft.com/office/drawing/2014/main" val="1816076634"/>
                    </a:ext>
                  </a:extLst>
                </a:gridCol>
                <a:gridCol w="1705485">
                  <a:extLst>
                    <a:ext uri="{9D8B030D-6E8A-4147-A177-3AD203B41FA5}">
                      <a16:colId xmlns:a16="http://schemas.microsoft.com/office/drawing/2014/main" val="3597038275"/>
                    </a:ext>
                  </a:extLst>
                </a:gridCol>
                <a:gridCol w="1320375">
                  <a:extLst>
                    <a:ext uri="{9D8B030D-6E8A-4147-A177-3AD203B41FA5}">
                      <a16:colId xmlns:a16="http://schemas.microsoft.com/office/drawing/2014/main" val="1896070239"/>
                    </a:ext>
                  </a:extLst>
                </a:gridCol>
              </a:tblGrid>
              <a:tr h="1235688"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ер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участкаси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умумий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майдони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300" u="none" strike="noStrike" kern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гектарда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вазифалари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объектида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ишлаб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чиқариш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қайта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ишлаш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сақлаш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улардан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фойдаланиш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моддасининг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номлари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объектининг ҳозирги кундаги ҳолати‎</a:t>
                      </a:r>
                      <a:endParaRPr lang="ru-RU" sz="13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объектининг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эксплуатацияга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туширилган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санаси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Санитария ҳимояси масофаси</a:t>
                      </a:r>
                      <a:endParaRPr lang="ru-RU" sz="13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объектида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ходимларнинг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умумий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сони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объектида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ходимларнинг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ишлаш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вақти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300" u="none" strike="noStrike" kern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бир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сутка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давомида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6012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3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3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3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3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3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3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403400"/>
                  </a:ext>
                </a:extLst>
              </a:tr>
              <a:tr h="724862"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га</a:t>
                      </a:r>
                      <a:endParaRPr lang="ru-RU" sz="13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.....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ишлаб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чиқариш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қайта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ишлаш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сақлаш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фойдаланиш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Аммияк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селитра, карбамид.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Иш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ҳолатда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йил</a:t>
                      </a:r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март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мерт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 та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1007943" rtl="0" eaLnBrk="1" fontAlgn="ctr" latinLnBrk="0" hangingPunct="1"/>
                      <a:r>
                        <a:rPr lang="ru-RU" sz="13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</a:t>
                      </a:r>
                      <a:r>
                        <a:rPr lang="ru-RU" sz="1300" u="none" strike="noStrike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соат</a:t>
                      </a:r>
                      <a:endParaRPr lang="ru-RU" sz="13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7213071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843180"/>
              </p:ext>
            </p:extLst>
          </p:nvPr>
        </p:nvGraphicFramePr>
        <p:xfrm>
          <a:off x="532531" y="5328075"/>
          <a:ext cx="12314333" cy="1950910"/>
        </p:xfrm>
        <a:graphic>
          <a:graphicData uri="http://schemas.openxmlformats.org/drawingml/2006/table">
            <a:tbl>
              <a:tblPr/>
              <a:tblGrid>
                <a:gridCol w="1438170">
                  <a:extLst>
                    <a:ext uri="{9D8B030D-6E8A-4147-A177-3AD203B41FA5}">
                      <a16:colId xmlns:a16="http://schemas.microsoft.com/office/drawing/2014/main" val="1849297016"/>
                    </a:ext>
                  </a:extLst>
                </a:gridCol>
                <a:gridCol w="1438170">
                  <a:extLst>
                    <a:ext uri="{9D8B030D-6E8A-4147-A177-3AD203B41FA5}">
                      <a16:colId xmlns:a16="http://schemas.microsoft.com/office/drawing/2014/main" val="742873456"/>
                    </a:ext>
                  </a:extLst>
                </a:gridCol>
                <a:gridCol w="1438170">
                  <a:extLst>
                    <a:ext uri="{9D8B030D-6E8A-4147-A177-3AD203B41FA5}">
                      <a16:colId xmlns:a16="http://schemas.microsoft.com/office/drawing/2014/main" val="3304922053"/>
                    </a:ext>
                  </a:extLst>
                </a:gridCol>
                <a:gridCol w="1438170">
                  <a:extLst>
                    <a:ext uri="{9D8B030D-6E8A-4147-A177-3AD203B41FA5}">
                      <a16:colId xmlns:a16="http://schemas.microsoft.com/office/drawing/2014/main" val="1172409677"/>
                    </a:ext>
                  </a:extLst>
                </a:gridCol>
                <a:gridCol w="1438170">
                  <a:extLst>
                    <a:ext uri="{9D8B030D-6E8A-4147-A177-3AD203B41FA5}">
                      <a16:colId xmlns:a16="http://schemas.microsoft.com/office/drawing/2014/main" val="1677657494"/>
                    </a:ext>
                  </a:extLst>
                </a:gridCol>
                <a:gridCol w="1662885">
                  <a:extLst>
                    <a:ext uri="{9D8B030D-6E8A-4147-A177-3AD203B41FA5}">
                      <a16:colId xmlns:a16="http://schemas.microsoft.com/office/drawing/2014/main" val="2302043264"/>
                    </a:ext>
                  </a:extLst>
                </a:gridCol>
                <a:gridCol w="1737789">
                  <a:extLst>
                    <a:ext uri="{9D8B030D-6E8A-4147-A177-3AD203B41FA5}">
                      <a16:colId xmlns:a16="http://schemas.microsoft.com/office/drawing/2014/main" val="1470180436"/>
                    </a:ext>
                  </a:extLst>
                </a:gridCol>
                <a:gridCol w="1722809">
                  <a:extLst>
                    <a:ext uri="{9D8B030D-6E8A-4147-A177-3AD203B41FA5}">
                      <a16:colId xmlns:a16="http://schemas.microsoft.com/office/drawing/2014/main" val="390852517"/>
                    </a:ext>
                  </a:extLst>
                </a:gridCol>
              </a:tblGrid>
              <a:tr h="125379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объектидан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аҳоли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яшаш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пунктигача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бўлган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масофа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3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ru-RU" sz="13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кмда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объектига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энг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яқин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бўлган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объектлар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‎‎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объектидан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туман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ёнғин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хавфсизлиги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бўлимигача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бўлган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масофа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3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ru-RU" sz="13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кмда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объектида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ёнғин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ўчириш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техникасининг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тури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сонлари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Техноген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хавф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содир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бўлганда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зарарланиш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майдони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300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ru-RU" sz="13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метр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квда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Техноген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хавф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ривожланишида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устунлик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қилувчи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тури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ТХЮЗ объектининг умумий баҳоси‎‎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Инсон саломатлиги учун салбий таъсир кўрсатувчи омиллар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94824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3884426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км</a:t>
                      </a:r>
                      <a:endParaRPr lang="ru-RU" sz="1300" b="1" i="0" u="none" strike="noStrike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метр</a:t>
                      </a:r>
                      <a:endParaRPr lang="ru-RU" sz="1300" b="1" i="0" u="none" strike="noStrike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км</a:t>
                      </a:r>
                      <a:endParaRPr lang="ru-RU" sz="1300" b="1" i="0" u="none" strike="noStrike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дона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ёнғин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ўчириш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машинаси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м.кв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Портлаш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ёнғин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млн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Қон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айланишига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</a:t>
                      </a:r>
                      <a:r>
                        <a:rPr lang="ru-RU" sz="1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ўпкага</a:t>
                      </a:r>
                      <a:endParaRPr lang="ru-RU" sz="13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619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09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71525" y="283806"/>
            <a:ext cx="11972925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spcAft>
                <a:spcPts val="120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ТХЮЗ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тўғрисидаги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артибутив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жадвал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тўлиқ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тўлдирилгандан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сўнг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Республика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бўйича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умумлаштирилади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умумлаштирилган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мутахассислар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томонидан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таҳлил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қилиб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чиқилади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хато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камчиликлардан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холис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ArcGIS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дастурий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таъминоти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ёрдамида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географик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ахборот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базаси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шакллантирилади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ўрнатилган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тартибда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Давергеодезкадастр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қўмитасига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тақдим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тақдим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этилади</a:t>
            </a: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Ушбу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хатлов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ишлари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ҳар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йили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бир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марта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ўтказилади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хатлов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маълумотларига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асосан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географик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ахборот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базаси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шакллантирилади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Давергеодезкадастр</a:t>
            </a: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қўмитаси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ТХЮЗДК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географик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ахборот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базасини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ўрнатилган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тартибда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таҳлил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қилиб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ДКЯТ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умумий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базасига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умумлаштиришни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таъминлайди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Давергеодезкадастр</a:t>
            </a: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қўмитаси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ДКЯТ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умумий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базасида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мавжуд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ТХЮЗДК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маълумотларини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ҳокимияти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бошқарув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органлари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манфаатдор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юридик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жисмоний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шахсларга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зарурий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ахборотларни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қонун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ҳужжатларида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белгиланган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тартибда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расмий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мурожаатига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асосан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ўрнатилган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тартибда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таъминлайди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ТХЮЗДКни</a:t>
            </a: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юритишдан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асосий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мақсад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ТХЮЗларни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ҳозирги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кундаги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ҳолати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рўй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берган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рўй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берадиган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техноген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ҳодиса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оқибатларини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иқтисодий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экологик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ижтимоий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жиҳатдан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баҳоланишини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ўрганиб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таҳлил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қилиб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чиқиш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бошқалардан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иборатдир</a:t>
            </a: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8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343977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" y="-1"/>
            <a:ext cx="13439422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3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" y="-1"/>
            <a:ext cx="13439422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8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Заголовок 1"/>
          <p:cNvSpPr>
            <a:spLocks noGrp="1"/>
          </p:cNvSpPr>
          <p:nvPr>
            <p:ph type="title"/>
          </p:nvPr>
        </p:nvSpPr>
        <p:spPr>
          <a:xfrm>
            <a:off x="661515" y="627895"/>
            <a:ext cx="12201526" cy="733426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 defTabSz="446466">
              <a:spcBef>
                <a:spcPts val="661"/>
              </a:spcBef>
              <a:spcAft>
                <a:spcPts val="661"/>
              </a:spcAft>
              <a:buClr>
                <a:srgbClr val="90C226"/>
              </a:buClr>
              <a:buSzPct val="80000"/>
              <a:tabLst>
                <a:tab pos="400728" algn="l"/>
                <a:tab pos="687710" algn="l"/>
              </a:tabLst>
              <a:defRPr/>
            </a:pPr>
            <a:r>
              <a:rPr lang="uz-Cyrl-U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Техноген </a:t>
            </a:r>
            <a:r>
              <a:rPr lang="uz-Cyrl-U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хавф юқори бўлган зоналар давлат кадастри (ТХЮЗДК) </a:t>
            </a:r>
            <a:r>
              <a:rPr lang="uz-Cyrl-U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z-Cyrl-U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z-Cyrl-U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қуйидаги </a:t>
            </a:r>
            <a:r>
              <a:rPr lang="uz-Cyrl-U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қонун ости меъёрий-ҳуқуқий ҳужжатлар асосида юритилади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91504" y="1747319"/>
            <a:ext cx="12700220" cy="507899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514350" indent="-514350" algn="just" defTabSz="446466">
              <a:spcBef>
                <a:spcPts val="661"/>
              </a:spcBef>
              <a:spcAft>
                <a:spcPts val="661"/>
              </a:spcAft>
              <a:buClr>
                <a:srgbClr val="90C226"/>
              </a:buClr>
              <a:buSzPct val="80000"/>
              <a:buFont typeface="+mj-lt"/>
              <a:buAutoNum type="romanUcPeriod"/>
              <a:tabLst>
                <a:tab pos="400728" algn="l"/>
                <a:tab pos="687710" algn="l"/>
              </a:tabLst>
              <a:defRPr/>
            </a:pPr>
            <a:r>
              <a:rPr lang="uz-Cyrl-UZ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</a:t>
            </a:r>
            <a:r>
              <a:rPr lang="uz-Cyrl-U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Республикасининг 2000 йил 15 декабрдаги ЎРҚ-171-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II-</a:t>
            </a:r>
            <a:r>
              <a:rPr lang="uz-Cyrl-U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сонли “Давлат кадастрлари тўғрисида”ги қонуни;</a:t>
            </a:r>
          </a:p>
          <a:p>
            <a:pPr marL="514350" indent="-514350" algn="just" defTabSz="446466">
              <a:spcBef>
                <a:spcPts val="661"/>
              </a:spcBef>
              <a:spcAft>
                <a:spcPts val="661"/>
              </a:spcAft>
              <a:buClr>
                <a:srgbClr val="90C226"/>
              </a:buClr>
              <a:buSzPct val="80000"/>
              <a:buFont typeface="+mj-lt"/>
              <a:buAutoNum type="romanUcPeriod"/>
              <a:tabLst>
                <a:tab pos="400728" algn="l"/>
                <a:tab pos="687710" algn="l"/>
              </a:tabLst>
              <a:defRPr/>
            </a:pPr>
            <a:r>
              <a:rPr lang="uz-Cyrl-U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Республикасининг 2006 йил 28 сентябрдаги ЎРҚ-57-сонли “Хавфли ишлаб чиқариш объектларининг саноат хавфсизлиги тўғрисида”ги қонуни;</a:t>
            </a:r>
          </a:p>
          <a:p>
            <a:pPr marL="514350" indent="-514350" algn="just" defTabSz="446466">
              <a:spcBef>
                <a:spcPts val="661"/>
              </a:spcBef>
              <a:spcAft>
                <a:spcPts val="661"/>
              </a:spcAft>
              <a:buClr>
                <a:srgbClr val="90C226"/>
              </a:buClr>
              <a:buSzPct val="80000"/>
              <a:buFont typeface="+mj-lt"/>
              <a:buAutoNum type="romanUcPeriod"/>
              <a:tabLst>
                <a:tab pos="400728" algn="l"/>
                <a:tab pos="687710" algn="l"/>
              </a:tabLst>
              <a:defRPr/>
            </a:pPr>
            <a:r>
              <a:rPr lang="uz-Cyrl-U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 Вазирлар Маҳкамасининг 2005 йил 16 </a:t>
            </a:r>
            <a:r>
              <a:rPr lang="uz-Cyrl-UZ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февралдаги 66-сонли </a:t>
            </a:r>
            <a:r>
              <a:rPr lang="uz-Cyrl-U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қарори билан тасдиқланган 3-иловаси “Давлат кадастрлари ягона тизимини яратиш ва юритиш тартиби тўғрисида”ги низоми;</a:t>
            </a:r>
          </a:p>
          <a:p>
            <a:pPr marL="514350" indent="-514350" algn="just" defTabSz="446466">
              <a:spcBef>
                <a:spcPts val="661"/>
              </a:spcBef>
              <a:spcAft>
                <a:spcPts val="661"/>
              </a:spcAft>
              <a:buClr>
                <a:srgbClr val="90C226"/>
              </a:buClr>
              <a:buSzPct val="80000"/>
              <a:buFont typeface="+mj-lt"/>
              <a:buAutoNum type="romanUcPeriod"/>
              <a:tabLst>
                <a:tab pos="400728" algn="l"/>
                <a:tab pos="687710" algn="l"/>
              </a:tabLst>
              <a:defRPr/>
            </a:pPr>
            <a:r>
              <a:rPr lang="uz-Cyrl-U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 Вазирлар Маҳкамасининг 2005 йил 30 июндаги </a:t>
            </a:r>
            <a:r>
              <a:rPr lang="uz-Cyrl-UZ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152-сонли </a:t>
            </a:r>
            <a:r>
              <a:rPr lang="uz-Cyrl-U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қарори билан тасдиқланган 7-иловаси “Техноген хавф юқори бўлган зоналар давлат кадастрини юритиш тартиби тўғрисида”ги низом;</a:t>
            </a:r>
          </a:p>
          <a:p>
            <a:pPr marL="514350" indent="-514350" algn="just" defTabSz="446466">
              <a:spcBef>
                <a:spcPts val="661"/>
              </a:spcBef>
              <a:spcAft>
                <a:spcPts val="661"/>
              </a:spcAft>
              <a:buClr>
                <a:srgbClr val="90C226"/>
              </a:buClr>
              <a:buSzPct val="80000"/>
              <a:buFont typeface="+mj-lt"/>
              <a:buAutoNum type="romanUcPeriod"/>
              <a:tabLst>
                <a:tab pos="400728" algn="l"/>
                <a:tab pos="687710" algn="l"/>
              </a:tabLst>
              <a:defRPr/>
            </a:pPr>
            <a:r>
              <a:rPr lang="uz-Cyrl-U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 Адлия вазирлиги томонидан 2014 йил 8 октябрда </a:t>
            </a:r>
            <a:r>
              <a:rPr lang="uz-Cyrl-UZ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2618-сонли </a:t>
            </a:r>
            <a:r>
              <a:rPr lang="uz-Cyrl-UZ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рақам билан рўйхатдан ўтказилган “Давлат кадастрлари ягона тизимига тегишли давлат кадастрлари маълумотларининг таркиби ва уларни тақдим этиш тартиби тўғрисида”ги низоми асосида юритилади.</a:t>
            </a:r>
          </a:p>
        </p:txBody>
      </p:sp>
    </p:spTree>
    <p:extLst>
      <p:ext uri="{BB962C8B-B14F-4D97-AF65-F5344CB8AC3E}">
        <p14:creationId xmlns:p14="http://schemas.microsoft.com/office/powerpoint/2010/main" val="1075802846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sp>
        <p:nvSpPr>
          <p:cNvPr id="8195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8196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" y="-1"/>
            <a:ext cx="13439422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9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sp>
        <p:nvSpPr>
          <p:cNvPr id="9219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9220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" y="-1"/>
            <a:ext cx="13439422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9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00" y="353574"/>
            <a:ext cx="10668399" cy="720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олилиния 5">
            <a:hlinkClick r:id="rId3" action="ppaction://hlinksldjump"/>
          </p:cNvPr>
          <p:cNvSpPr/>
          <p:nvPr/>
        </p:nvSpPr>
        <p:spPr>
          <a:xfrm>
            <a:off x="4304383" y="3475093"/>
            <a:ext cx="1281272" cy="1119640"/>
          </a:xfrm>
          <a:custGeom>
            <a:avLst/>
            <a:gdLst>
              <a:gd name="connsiteX0" fmla="*/ 1504950 w 1812131"/>
              <a:gd name="connsiteY0" fmla="*/ 1583531 h 1583531"/>
              <a:gd name="connsiteX1" fmla="*/ 1504950 w 1812131"/>
              <a:gd name="connsiteY1" fmla="*/ 1583531 h 1583531"/>
              <a:gd name="connsiteX2" fmla="*/ 1643063 w 1812131"/>
              <a:gd name="connsiteY2" fmla="*/ 1488281 h 1583531"/>
              <a:gd name="connsiteX3" fmla="*/ 1757363 w 1812131"/>
              <a:gd name="connsiteY3" fmla="*/ 1407319 h 1583531"/>
              <a:gd name="connsiteX4" fmla="*/ 1795463 w 1812131"/>
              <a:gd name="connsiteY4" fmla="*/ 1371600 h 1583531"/>
              <a:gd name="connsiteX5" fmla="*/ 1809750 w 1812131"/>
              <a:gd name="connsiteY5" fmla="*/ 1343025 h 1583531"/>
              <a:gd name="connsiteX6" fmla="*/ 1812131 w 1812131"/>
              <a:gd name="connsiteY6" fmla="*/ 1314450 h 1583531"/>
              <a:gd name="connsiteX7" fmla="*/ 1662113 w 1812131"/>
              <a:gd name="connsiteY7" fmla="*/ 1152525 h 1583531"/>
              <a:gd name="connsiteX8" fmla="*/ 1628775 w 1812131"/>
              <a:gd name="connsiteY8" fmla="*/ 1128713 h 1583531"/>
              <a:gd name="connsiteX9" fmla="*/ 1590675 w 1812131"/>
              <a:gd name="connsiteY9" fmla="*/ 1150144 h 1583531"/>
              <a:gd name="connsiteX10" fmla="*/ 1552575 w 1812131"/>
              <a:gd name="connsiteY10" fmla="*/ 1131094 h 1583531"/>
              <a:gd name="connsiteX11" fmla="*/ 1540669 w 1812131"/>
              <a:gd name="connsiteY11" fmla="*/ 1114425 h 1583531"/>
              <a:gd name="connsiteX12" fmla="*/ 1369219 w 1812131"/>
              <a:gd name="connsiteY12" fmla="*/ 897731 h 1583531"/>
              <a:gd name="connsiteX13" fmla="*/ 1290638 w 1812131"/>
              <a:gd name="connsiteY13" fmla="*/ 790575 h 1583531"/>
              <a:gd name="connsiteX14" fmla="*/ 1233488 w 1812131"/>
              <a:gd name="connsiteY14" fmla="*/ 771525 h 1583531"/>
              <a:gd name="connsiteX15" fmla="*/ 1143000 w 1812131"/>
              <a:gd name="connsiteY15" fmla="*/ 764381 h 1583531"/>
              <a:gd name="connsiteX16" fmla="*/ 1102519 w 1812131"/>
              <a:gd name="connsiteY16" fmla="*/ 750094 h 1583531"/>
              <a:gd name="connsiteX17" fmla="*/ 1059656 w 1812131"/>
              <a:gd name="connsiteY17" fmla="*/ 757238 h 1583531"/>
              <a:gd name="connsiteX18" fmla="*/ 1035844 w 1812131"/>
              <a:gd name="connsiteY18" fmla="*/ 771525 h 1583531"/>
              <a:gd name="connsiteX19" fmla="*/ 1023938 w 1812131"/>
              <a:gd name="connsiteY19" fmla="*/ 802481 h 1583531"/>
              <a:gd name="connsiteX20" fmla="*/ 1021556 w 1812131"/>
              <a:gd name="connsiteY20" fmla="*/ 838200 h 1583531"/>
              <a:gd name="connsiteX21" fmla="*/ 1000125 w 1812131"/>
              <a:gd name="connsiteY21" fmla="*/ 862013 h 1583531"/>
              <a:gd name="connsiteX22" fmla="*/ 973931 w 1812131"/>
              <a:gd name="connsiteY22" fmla="*/ 869156 h 1583531"/>
              <a:gd name="connsiteX23" fmla="*/ 973931 w 1812131"/>
              <a:gd name="connsiteY23" fmla="*/ 869156 h 1583531"/>
              <a:gd name="connsiteX24" fmla="*/ 935831 w 1812131"/>
              <a:gd name="connsiteY24" fmla="*/ 842963 h 1583531"/>
              <a:gd name="connsiteX25" fmla="*/ 919163 w 1812131"/>
              <a:gd name="connsiteY25" fmla="*/ 816769 h 1583531"/>
              <a:gd name="connsiteX26" fmla="*/ 919163 w 1812131"/>
              <a:gd name="connsiteY26" fmla="*/ 771525 h 1583531"/>
              <a:gd name="connsiteX27" fmla="*/ 916781 w 1812131"/>
              <a:gd name="connsiteY27" fmla="*/ 750094 h 1583531"/>
              <a:gd name="connsiteX28" fmla="*/ 890588 w 1812131"/>
              <a:gd name="connsiteY28" fmla="*/ 728663 h 1583531"/>
              <a:gd name="connsiteX29" fmla="*/ 771525 w 1812131"/>
              <a:gd name="connsiteY29" fmla="*/ 657225 h 1583531"/>
              <a:gd name="connsiteX30" fmla="*/ 714375 w 1812131"/>
              <a:gd name="connsiteY30" fmla="*/ 604838 h 1583531"/>
              <a:gd name="connsiteX31" fmla="*/ 673894 w 1812131"/>
              <a:gd name="connsiteY31" fmla="*/ 552450 h 1583531"/>
              <a:gd name="connsiteX32" fmla="*/ 623888 w 1812131"/>
              <a:gd name="connsiteY32" fmla="*/ 509588 h 1583531"/>
              <a:gd name="connsiteX33" fmla="*/ 516731 w 1812131"/>
              <a:gd name="connsiteY33" fmla="*/ 423863 h 1583531"/>
              <a:gd name="connsiteX34" fmla="*/ 481013 w 1812131"/>
              <a:gd name="connsiteY34" fmla="*/ 376238 h 1583531"/>
              <a:gd name="connsiteX35" fmla="*/ 481013 w 1812131"/>
              <a:gd name="connsiteY35" fmla="*/ 338138 h 1583531"/>
              <a:gd name="connsiteX36" fmla="*/ 481013 w 1812131"/>
              <a:gd name="connsiteY36" fmla="*/ 316706 h 1583531"/>
              <a:gd name="connsiteX37" fmla="*/ 469106 w 1812131"/>
              <a:gd name="connsiteY37" fmla="*/ 288131 h 1583531"/>
              <a:gd name="connsiteX38" fmla="*/ 454819 w 1812131"/>
              <a:gd name="connsiteY38" fmla="*/ 271463 h 1583531"/>
              <a:gd name="connsiteX39" fmla="*/ 407194 w 1812131"/>
              <a:gd name="connsiteY39" fmla="*/ 266700 h 1583531"/>
              <a:gd name="connsiteX40" fmla="*/ 395288 w 1812131"/>
              <a:gd name="connsiteY40" fmla="*/ 247650 h 1583531"/>
              <a:gd name="connsiteX41" fmla="*/ 392906 w 1812131"/>
              <a:gd name="connsiteY41" fmla="*/ 219075 h 1583531"/>
              <a:gd name="connsiteX42" fmla="*/ 364331 w 1812131"/>
              <a:gd name="connsiteY42" fmla="*/ 190500 h 1583531"/>
              <a:gd name="connsiteX43" fmla="*/ 345281 w 1812131"/>
              <a:gd name="connsiteY43" fmla="*/ 164306 h 1583531"/>
              <a:gd name="connsiteX44" fmla="*/ 323850 w 1812131"/>
              <a:gd name="connsiteY44" fmla="*/ 114300 h 1583531"/>
              <a:gd name="connsiteX45" fmla="*/ 323850 w 1812131"/>
              <a:gd name="connsiteY45" fmla="*/ 80963 h 1583531"/>
              <a:gd name="connsiteX46" fmla="*/ 328613 w 1812131"/>
              <a:gd name="connsiteY46" fmla="*/ 54769 h 1583531"/>
              <a:gd name="connsiteX47" fmla="*/ 309563 w 1812131"/>
              <a:gd name="connsiteY47" fmla="*/ 30956 h 1583531"/>
              <a:gd name="connsiteX48" fmla="*/ 269081 w 1812131"/>
              <a:gd name="connsiteY48" fmla="*/ 21431 h 1583531"/>
              <a:gd name="connsiteX49" fmla="*/ 250031 w 1812131"/>
              <a:gd name="connsiteY49" fmla="*/ 4763 h 1583531"/>
              <a:gd name="connsiteX50" fmla="*/ 223838 w 1812131"/>
              <a:gd name="connsiteY50" fmla="*/ 0 h 1583531"/>
              <a:gd name="connsiteX51" fmla="*/ 202406 w 1812131"/>
              <a:gd name="connsiteY51" fmla="*/ 9525 h 1583531"/>
              <a:gd name="connsiteX52" fmla="*/ 171450 w 1812131"/>
              <a:gd name="connsiteY52" fmla="*/ 35719 h 1583531"/>
              <a:gd name="connsiteX53" fmla="*/ 150019 w 1812131"/>
              <a:gd name="connsiteY53" fmla="*/ 50006 h 1583531"/>
              <a:gd name="connsiteX54" fmla="*/ 111919 w 1812131"/>
              <a:gd name="connsiteY54" fmla="*/ 33338 h 1583531"/>
              <a:gd name="connsiteX55" fmla="*/ 80963 w 1812131"/>
              <a:gd name="connsiteY55" fmla="*/ 57150 h 1583531"/>
              <a:gd name="connsiteX56" fmla="*/ 90488 w 1812131"/>
              <a:gd name="connsiteY56" fmla="*/ 92869 h 1583531"/>
              <a:gd name="connsiteX57" fmla="*/ 107156 w 1812131"/>
              <a:gd name="connsiteY57" fmla="*/ 121444 h 1583531"/>
              <a:gd name="connsiteX58" fmla="*/ 126206 w 1812131"/>
              <a:gd name="connsiteY58" fmla="*/ 135731 h 1583531"/>
              <a:gd name="connsiteX59" fmla="*/ 150019 w 1812131"/>
              <a:gd name="connsiteY59" fmla="*/ 154781 h 1583531"/>
              <a:gd name="connsiteX60" fmla="*/ 183356 w 1812131"/>
              <a:gd name="connsiteY60" fmla="*/ 169069 h 1583531"/>
              <a:gd name="connsiteX61" fmla="*/ 202406 w 1812131"/>
              <a:gd name="connsiteY61" fmla="*/ 197644 h 1583531"/>
              <a:gd name="connsiteX62" fmla="*/ 192881 w 1812131"/>
              <a:gd name="connsiteY62" fmla="*/ 226219 h 1583531"/>
              <a:gd name="connsiteX63" fmla="*/ 164306 w 1812131"/>
              <a:gd name="connsiteY63" fmla="*/ 226219 h 1583531"/>
              <a:gd name="connsiteX64" fmla="*/ 119063 w 1812131"/>
              <a:gd name="connsiteY64" fmla="*/ 226219 h 1583531"/>
              <a:gd name="connsiteX65" fmla="*/ 76200 w 1812131"/>
              <a:gd name="connsiteY65" fmla="*/ 200025 h 1583531"/>
              <a:gd name="connsiteX66" fmla="*/ 40481 w 1812131"/>
              <a:gd name="connsiteY66" fmla="*/ 200025 h 1583531"/>
              <a:gd name="connsiteX67" fmla="*/ 16669 w 1812131"/>
              <a:gd name="connsiteY67" fmla="*/ 228600 h 1583531"/>
              <a:gd name="connsiteX68" fmla="*/ 26194 w 1812131"/>
              <a:gd name="connsiteY68" fmla="*/ 266700 h 1583531"/>
              <a:gd name="connsiteX69" fmla="*/ 40481 w 1812131"/>
              <a:gd name="connsiteY69" fmla="*/ 288131 h 1583531"/>
              <a:gd name="connsiteX70" fmla="*/ 61913 w 1812131"/>
              <a:gd name="connsiteY70" fmla="*/ 309563 h 1583531"/>
              <a:gd name="connsiteX71" fmla="*/ 78581 w 1812131"/>
              <a:gd name="connsiteY71" fmla="*/ 347663 h 1583531"/>
              <a:gd name="connsiteX72" fmla="*/ 73819 w 1812131"/>
              <a:gd name="connsiteY72" fmla="*/ 381000 h 1583531"/>
              <a:gd name="connsiteX73" fmla="*/ 35719 w 1812131"/>
              <a:gd name="connsiteY73" fmla="*/ 411956 h 1583531"/>
              <a:gd name="connsiteX74" fmla="*/ 0 w 1812131"/>
              <a:gd name="connsiteY74" fmla="*/ 469106 h 1583531"/>
              <a:gd name="connsiteX75" fmla="*/ 4763 w 1812131"/>
              <a:gd name="connsiteY75" fmla="*/ 509588 h 1583531"/>
              <a:gd name="connsiteX76" fmla="*/ 7144 w 1812131"/>
              <a:gd name="connsiteY76" fmla="*/ 531019 h 1583531"/>
              <a:gd name="connsiteX77" fmla="*/ 16669 w 1812131"/>
              <a:gd name="connsiteY77" fmla="*/ 559594 h 1583531"/>
              <a:gd name="connsiteX78" fmla="*/ 30956 w 1812131"/>
              <a:gd name="connsiteY78" fmla="*/ 592931 h 1583531"/>
              <a:gd name="connsiteX79" fmla="*/ 133350 w 1812131"/>
              <a:gd name="connsiteY79" fmla="*/ 657225 h 1583531"/>
              <a:gd name="connsiteX80" fmla="*/ 157163 w 1812131"/>
              <a:gd name="connsiteY80" fmla="*/ 669131 h 1583531"/>
              <a:gd name="connsiteX81" fmla="*/ 216694 w 1812131"/>
              <a:gd name="connsiteY81" fmla="*/ 714375 h 1583531"/>
              <a:gd name="connsiteX82" fmla="*/ 226219 w 1812131"/>
              <a:gd name="connsiteY82" fmla="*/ 733425 h 1583531"/>
              <a:gd name="connsiteX83" fmla="*/ 235744 w 1812131"/>
              <a:gd name="connsiteY83" fmla="*/ 740569 h 1583531"/>
              <a:gd name="connsiteX84" fmla="*/ 259556 w 1812131"/>
              <a:gd name="connsiteY84" fmla="*/ 771525 h 1583531"/>
              <a:gd name="connsiteX85" fmla="*/ 309563 w 1812131"/>
              <a:gd name="connsiteY85" fmla="*/ 802481 h 1583531"/>
              <a:gd name="connsiteX86" fmla="*/ 333375 w 1812131"/>
              <a:gd name="connsiteY86" fmla="*/ 800100 h 1583531"/>
              <a:gd name="connsiteX87" fmla="*/ 340519 w 1812131"/>
              <a:gd name="connsiteY87" fmla="*/ 797719 h 1583531"/>
              <a:gd name="connsiteX88" fmla="*/ 350044 w 1812131"/>
              <a:gd name="connsiteY88" fmla="*/ 795338 h 1583531"/>
              <a:gd name="connsiteX89" fmla="*/ 404813 w 1812131"/>
              <a:gd name="connsiteY89" fmla="*/ 781050 h 1583531"/>
              <a:gd name="connsiteX90" fmla="*/ 581025 w 1812131"/>
              <a:gd name="connsiteY90" fmla="*/ 778669 h 1583531"/>
              <a:gd name="connsiteX91" fmla="*/ 671513 w 1812131"/>
              <a:gd name="connsiteY91" fmla="*/ 795338 h 1583531"/>
              <a:gd name="connsiteX92" fmla="*/ 738188 w 1812131"/>
              <a:gd name="connsiteY92" fmla="*/ 838200 h 1583531"/>
              <a:gd name="connsiteX93" fmla="*/ 757238 w 1812131"/>
              <a:gd name="connsiteY93" fmla="*/ 850106 h 1583531"/>
              <a:gd name="connsiteX94" fmla="*/ 781050 w 1812131"/>
              <a:gd name="connsiteY94" fmla="*/ 873919 h 1583531"/>
              <a:gd name="connsiteX95" fmla="*/ 826294 w 1812131"/>
              <a:gd name="connsiteY95" fmla="*/ 914400 h 1583531"/>
              <a:gd name="connsiteX96" fmla="*/ 888206 w 1812131"/>
              <a:gd name="connsiteY96" fmla="*/ 935831 h 1583531"/>
              <a:gd name="connsiteX97" fmla="*/ 916781 w 1812131"/>
              <a:gd name="connsiteY97" fmla="*/ 938213 h 1583531"/>
              <a:gd name="connsiteX98" fmla="*/ 971550 w 1812131"/>
              <a:gd name="connsiteY98" fmla="*/ 935831 h 1583531"/>
              <a:gd name="connsiteX99" fmla="*/ 1016794 w 1812131"/>
              <a:gd name="connsiteY99" fmla="*/ 919163 h 1583531"/>
              <a:gd name="connsiteX100" fmla="*/ 1023938 w 1812131"/>
              <a:gd name="connsiteY100" fmla="*/ 914400 h 1583531"/>
              <a:gd name="connsiteX101" fmla="*/ 1033463 w 1812131"/>
              <a:gd name="connsiteY101" fmla="*/ 909638 h 1583531"/>
              <a:gd name="connsiteX102" fmla="*/ 1012031 w 1812131"/>
              <a:gd name="connsiteY102" fmla="*/ 869156 h 1583531"/>
              <a:gd name="connsiteX103" fmla="*/ 1023938 w 1812131"/>
              <a:gd name="connsiteY103" fmla="*/ 816769 h 1583531"/>
              <a:gd name="connsiteX104" fmla="*/ 1078706 w 1812131"/>
              <a:gd name="connsiteY104" fmla="*/ 783431 h 1583531"/>
              <a:gd name="connsiteX105" fmla="*/ 1135856 w 1812131"/>
              <a:gd name="connsiteY105" fmla="*/ 802481 h 1583531"/>
              <a:gd name="connsiteX106" fmla="*/ 1212056 w 1812131"/>
              <a:gd name="connsiteY106" fmla="*/ 857250 h 1583531"/>
              <a:gd name="connsiteX107" fmla="*/ 1316831 w 1812131"/>
              <a:gd name="connsiteY107" fmla="*/ 962025 h 1583531"/>
              <a:gd name="connsiteX108" fmla="*/ 1371600 w 1812131"/>
              <a:gd name="connsiteY108" fmla="*/ 1031081 h 1583531"/>
              <a:gd name="connsiteX109" fmla="*/ 1388269 w 1812131"/>
              <a:gd name="connsiteY109" fmla="*/ 1059656 h 1583531"/>
              <a:gd name="connsiteX110" fmla="*/ 1407319 w 1812131"/>
              <a:gd name="connsiteY110" fmla="*/ 1100138 h 1583531"/>
              <a:gd name="connsiteX111" fmla="*/ 1414463 w 1812131"/>
              <a:gd name="connsiteY111" fmla="*/ 1119188 h 1583531"/>
              <a:gd name="connsiteX112" fmla="*/ 1416844 w 1812131"/>
              <a:gd name="connsiteY112" fmla="*/ 1126331 h 1583531"/>
              <a:gd name="connsiteX113" fmla="*/ 1423988 w 1812131"/>
              <a:gd name="connsiteY113" fmla="*/ 1143000 h 1583531"/>
              <a:gd name="connsiteX114" fmla="*/ 1423988 w 1812131"/>
              <a:gd name="connsiteY114" fmla="*/ 1152525 h 1583531"/>
              <a:gd name="connsiteX115" fmla="*/ 1435894 w 1812131"/>
              <a:gd name="connsiteY115" fmla="*/ 1214438 h 1583531"/>
              <a:gd name="connsiteX116" fmla="*/ 1440656 w 1812131"/>
              <a:gd name="connsiteY116" fmla="*/ 1338263 h 1583531"/>
              <a:gd name="connsiteX117" fmla="*/ 1464469 w 1812131"/>
              <a:gd name="connsiteY117" fmla="*/ 1423988 h 1583531"/>
              <a:gd name="connsiteX118" fmla="*/ 1497806 w 1812131"/>
              <a:gd name="connsiteY118" fmla="*/ 1514475 h 1583531"/>
              <a:gd name="connsiteX119" fmla="*/ 1504950 w 1812131"/>
              <a:gd name="connsiteY119" fmla="*/ 1583531 h 158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812131" h="1583531">
                <a:moveTo>
                  <a:pt x="1504950" y="1583531"/>
                </a:moveTo>
                <a:lnTo>
                  <a:pt x="1504950" y="1583531"/>
                </a:lnTo>
                <a:lnTo>
                  <a:pt x="1643063" y="1488281"/>
                </a:lnTo>
                <a:lnTo>
                  <a:pt x="1757363" y="1407319"/>
                </a:lnTo>
                <a:lnTo>
                  <a:pt x="1795463" y="1371600"/>
                </a:lnTo>
                <a:lnTo>
                  <a:pt x="1809750" y="1343025"/>
                </a:lnTo>
                <a:lnTo>
                  <a:pt x="1812131" y="1314450"/>
                </a:lnTo>
                <a:lnTo>
                  <a:pt x="1662113" y="1152525"/>
                </a:lnTo>
                <a:lnTo>
                  <a:pt x="1628775" y="1128713"/>
                </a:lnTo>
                <a:lnTo>
                  <a:pt x="1590675" y="1150144"/>
                </a:lnTo>
                <a:lnTo>
                  <a:pt x="1552575" y="1131094"/>
                </a:lnTo>
                <a:lnTo>
                  <a:pt x="1540669" y="1114425"/>
                </a:lnTo>
                <a:lnTo>
                  <a:pt x="1369219" y="897731"/>
                </a:lnTo>
                <a:lnTo>
                  <a:pt x="1290638" y="790575"/>
                </a:lnTo>
                <a:lnTo>
                  <a:pt x="1233488" y="771525"/>
                </a:lnTo>
                <a:lnTo>
                  <a:pt x="1143000" y="764381"/>
                </a:lnTo>
                <a:lnTo>
                  <a:pt x="1102519" y="750094"/>
                </a:lnTo>
                <a:lnTo>
                  <a:pt x="1059656" y="757238"/>
                </a:lnTo>
                <a:lnTo>
                  <a:pt x="1035844" y="771525"/>
                </a:lnTo>
                <a:lnTo>
                  <a:pt x="1023938" y="802481"/>
                </a:lnTo>
                <a:lnTo>
                  <a:pt x="1021556" y="838200"/>
                </a:lnTo>
                <a:lnTo>
                  <a:pt x="1000125" y="862013"/>
                </a:lnTo>
                <a:lnTo>
                  <a:pt x="973931" y="869156"/>
                </a:lnTo>
                <a:lnTo>
                  <a:pt x="973931" y="869156"/>
                </a:lnTo>
                <a:lnTo>
                  <a:pt x="935831" y="842963"/>
                </a:lnTo>
                <a:lnTo>
                  <a:pt x="919163" y="816769"/>
                </a:lnTo>
                <a:lnTo>
                  <a:pt x="919163" y="771525"/>
                </a:lnTo>
                <a:lnTo>
                  <a:pt x="916781" y="750094"/>
                </a:lnTo>
                <a:lnTo>
                  <a:pt x="890588" y="728663"/>
                </a:lnTo>
                <a:lnTo>
                  <a:pt x="771525" y="657225"/>
                </a:lnTo>
                <a:lnTo>
                  <a:pt x="714375" y="604838"/>
                </a:lnTo>
                <a:lnTo>
                  <a:pt x="673894" y="552450"/>
                </a:lnTo>
                <a:lnTo>
                  <a:pt x="623888" y="509588"/>
                </a:lnTo>
                <a:lnTo>
                  <a:pt x="516731" y="423863"/>
                </a:lnTo>
                <a:lnTo>
                  <a:pt x="481013" y="376238"/>
                </a:lnTo>
                <a:lnTo>
                  <a:pt x="481013" y="338138"/>
                </a:lnTo>
                <a:lnTo>
                  <a:pt x="481013" y="316706"/>
                </a:lnTo>
                <a:lnTo>
                  <a:pt x="469106" y="288131"/>
                </a:lnTo>
                <a:lnTo>
                  <a:pt x="454819" y="271463"/>
                </a:lnTo>
                <a:lnTo>
                  <a:pt x="407194" y="266700"/>
                </a:lnTo>
                <a:lnTo>
                  <a:pt x="395288" y="247650"/>
                </a:lnTo>
                <a:lnTo>
                  <a:pt x="392906" y="219075"/>
                </a:lnTo>
                <a:lnTo>
                  <a:pt x="364331" y="190500"/>
                </a:lnTo>
                <a:lnTo>
                  <a:pt x="345281" y="164306"/>
                </a:lnTo>
                <a:lnTo>
                  <a:pt x="323850" y="114300"/>
                </a:lnTo>
                <a:lnTo>
                  <a:pt x="323850" y="80963"/>
                </a:lnTo>
                <a:lnTo>
                  <a:pt x="328613" y="54769"/>
                </a:lnTo>
                <a:lnTo>
                  <a:pt x="309563" y="30956"/>
                </a:lnTo>
                <a:lnTo>
                  <a:pt x="269081" y="21431"/>
                </a:lnTo>
                <a:lnTo>
                  <a:pt x="250031" y="4763"/>
                </a:lnTo>
                <a:lnTo>
                  <a:pt x="223838" y="0"/>
                </a:lnTo>
                <a:lnTo>
                  <a:pt x="202406" y="9525"/>
                </a:lnTo>
                <a:lnTo>
                  <a:pt x="171450" y="35719"/>
                </a:lnTo>
                <a:lnTo>
                  <a:pt x="150019" y="50006"/>
                </a:lnTo>
                <a:lnTo>
                  <a:pt x="111919" y="33338"/>
                </a:lnTo>
                <a:lnTo>
                  <a:pt x="80963" y="57150"/>
                </a:lnTo>
                <a:lnTo>
                  <a:pt x="90488" y="92869"/>
                </a:lnTo>
                <a:lnTo>
                  <a:pt x="107156" y="121444"/>
                </a:lnTo>
                <a:cubicBezTo>
                  <a:pt x="124738" y="134002"/>
                  <a:pt x="118997" y="128522"/>
                  <a:pt x="126206" y="135731"/>
                </a:cubicBezTo>
                <a:lnTo>
                  <a:pt x="150019" y="154781"/>
                </a:lnTo>
                <a:lnTo>
                  <a:pt x="183356" y="169069"/>
                </a:lnTo>
                <a:lnTo>
                  <a:pt x="202406" y="197644"/>
                </a:lnTo>
                <a:lnTo>
                  <a:pt x="192881" y="226219"/>
                </a:lnTo>
                <a:lnTo>
                  <a:pt x="164306" y="226219"/>
                </a:lnTo>
                <a:lnTo>
                  <a:pt x="119063" y="226219"/>
                </a:lnTo>
                <a:lnTo>
                  <a:pt x="76200" y="200025"/>
                </a:lnTo>
                <a:lnTo>
                  <a:pt x="40481" y="200025"/>
                </a:lnTo>
                <a:lnTo>
                  <a:pt x="16669" y="228600"/>
                </a:lnTo>
                <a:lnTo>
                  <a:pt x="26194" y="266700"/>
                </a:lnTo>
                <a:cubicBezTo>
                  <a:pt x="39131" y="284813"/>
                  <a:pt x="35046" y="277262"/>
                  <a:pt x="40481" y="288131"/>
                </a:cubicBezTo>
                <a:lnTo>
                  <a:pt x="61913" y="309563"/>
                </a:lnTo>
                <a:lnTo>
                  <a:pt x="78581" y="347663"/>
                </a:lnTo>
                <a:lnTo>
                  <a:pt x="73819" y="381000"/>
                </a:lnTo>
                <a:lnTo>
                  <a:pt x="35719" y="411956"/>
                </a:lnTo>
                <a:lnTo>
                  <a:pt x="0" y="469106"/>
                </a:lnTo>
                <a:lnTo>
                  <a:pt x="4763" y="509588"/>
                </a:lnTo>
                <a:lnTo>
                  <a:pt x="7144" y="531019"/>
                </a:lnTo>
                <a:lnTo>
                  <a:pt x="16669" y="559594"/>
                </a:lnTo>
                <a:cubicBezTo>
                  <a:pt x="32096" y="587878"/>
                  <a:pt x="30956" y="575842"/>
                  <a:pt x="30956" y="592931"/>
                </a:cubicBezTo>
                <a:lnTo>
                  <a:pt x="133350" y="657225"/>
                </a:lnTo>
                <a:lnTo>
                  <a:pt x="157163" y="669131"/>
                </a:lnTo>
                <a:lnTo>
                  <a:pt x="216694" y="714375"/>
                </a:lnTo>
                <a:cubicBezTo>
                  <a:pt x="219869" y="720725"/>
                  <a:pt x="222043" y="727683"/>
                  <a:pt x="226219" y="733425"/>
                </a:cubicBezTo>
                <a:cubicBezTo>
                  <a:pt x="228553" y="736635"/>
                  <a:pt x="235744" y="740569"/>
                  <a:pt x="235744" y="740569"/>
                </a:cubicBezTo>
                <a:lnTo>
                  <a:pt x="259556" y="771525"/>
                </a:lnTo>
                <a:lnTo>
                  <a:pt x="309563" y="802481"/>
                </a:lnTo>
                <a:cubicBezTo>
                  <a:pt x="317500" y="801687"/>
                  <a:pt x="325491" y="801313"/>
                  <a:pt x="333375" y="800100"/>
                </a:cubicBezTo>
                <a:cubicBezTo>
                  <a:pt x="335856" y="799718"/>
                  <a:pt x="338105" y="798409"/>
                  <a:pt x="340519" y="797719"/>
                </a:cubicBezTo>
                <a:cubicBezTo>
                  <a:pt x="343666" y="796820"/>
                  <a:pt x="350044" y="795338"/>
                  <a:pt x="350044" y="795338"/>
                </a:cubicBezTo>
                <a:lnTo>
                  <a:pt x="404813" y="781050"/>
                </a:lnTo>
                <a:lnTo>
                  <a:pt x="581025" y="778669"/>
                </a:lnTo>
                <a:lnTo>
                  <a:pt x="671513" y="795338"/>
                </a:lnTo>
                <a:lnTo>
                  <a:pt x="738188" y="838200"/>
                </a:lnTo>
                <a:cubicBezTo>
                  <a:pt x="744538" y="842169"/>
                  <a:pt x="751485" y="845312"/>
                  <a:pt x="757238" y="850106"/>
                </a:cubicBezTo>
                <a:cubicBezTo>
                  <a:pt x="765861" y="857292"/>
                  <a:pt x="781050" y="873919"/>
                  <a:pt x="781050" y="873919"/>
                </a:cubicBezTo>
                <a:lnTo>
                  <a:pt x="826294" y="914400"/>
                </a:lnTo>
                <a:lnTo>
                  <a:pt x="888206" y="935831"/>
                </a:lnTo>
                <a:cubicBezTo>
                  <a:pt x="912004" y="938476"/>
                  <a:pt x="902450" y="938213"/>
                  <a:pt x="916781" y="938213"/>
                </a:cubicBezTo>
                <a:lnTo>
                  <a:pt x="971550" y="935831"/>
                </a:lnTo>
                <a:cubicBezTo>
                  <a:pt x="1007192" y="922123"/>
                  <a:pt x="992018" y="927421"/>
                  <a:pt x="1016794" y="919163"/>
                </a:cubicBezTo>
                <a:cubicBezTo>
                  <a:pt x="1019175" y="917575"/>
                  <a:pt x="1021453" y="915820"/>
                  <a:pt x="1023938" y="914400"/>
                </a:cubicBezTo>
                <a:cubicBezTo>
                  <a:pt x="1027020" y="912639"/>
                  <a:pt x="1033463" y="909638"/>
                  <a:pt x="1033463" y="909638"/>
                </a:cubicBezTo>
                <a:lnTo>
                  <a:pt x="1012031" y="869156"/>
                </a:lnTo>
                <a:lnTo>
                  <a:pt x="1023938" y="816769"/>
                </a:lnTo>
                <a:lnTo>
                  <a:pt x="1078706" y="783431"/>
                </a:lnTo>
                <a:lnTo>
                  <a:pt x="1135856" y="802481"/>
                </a:lnTo>
                <a:lnTo>
                  <a:pt x="1212056" y="857250"/>
                </a:lnTo>
                <a:lnTo>
                  <a:pt x="1316831" y="962025"/>
                </a:lnTo>
                <a:lnTo>
                  <a:pt x="1371600" y="1031081"/>
                </a:lnTo>
                <a:lnTo>
                  <a:pt x="1388269" y="1059656"/>
                </a:lnTo>
                <a:lnTo>
                  <a:pt x="1407319" y="1100138"/>
                </a:lnTo>
                <a:cubicBezTo>
                  <a:pt x="1409700" y="1106488"/>
                  <a:pt x="1412145" y="1112814"/>
                  <a:pt x="1414463" y="1119188"/>
                </a:cubicBezTo>
                <a:cubicBezTo>
                  <a:pt x="1415321" y="1121547"/>
                  <a:pt x="1415855" y="1124024"/>
                  <a:pt x="1416844" y="1126331"/>
                </a:cubicBezTo>
                <a:cubicBezTo>
                  <a:pt x="1418900" y="1131129"/>
                  <a:pt x="1423190" y="1137419"/>
                  <a:pt x="1423988" y="1143000"/>
                </a:cubicBezTo>
                <a:cubicBezTo>
                  <a:pt x="1424437" y="1146143"/>
                  <a:pt x="1423988" y="1149350"/>
                  <a:pt x="1423988" y="1152525"/>
                </a:cubicBezTo>
                <a:lnTo>
                  <a:pt x="1435894" y="1214438"/>
                </a:lnTo>
                <a:lnTo>
                  <a:pt x="1440656" y="1338263"/>
                </a:lnTo>
                <a:lnTo>
                  <a:pt x="1464469" y="1423988"/>
                </a:lnTo>
                <a:lnTo>
                  <a:pt x="1497806" y="1514475"/>
                </a:lnTo>
                <a:lnTo>
                  <a:pt x="1504950" y="158353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73"/>
          </a:p>
        </p:txBody>
      </p:sp>
      <p:sp>
        <p:nvSpPr>
          <p:cNvPr id="7" name="TextBox 6"/>
          <p:cNvSpPr txBox="1"/>
          <p:nvPr/>
        </p:nvSpPr>
        <p:spPr>
          <a:xfrm>
            <a:off x="6597611" y="625693"/>
            <a:ext cx="5352876" cy="483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z-Cyrl-UZ" sz="2545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ЎЗБЕКИСТОН РЕСПУБЛИКАСИ</a:t>
            </a:r>
            <a:endParaRPr lang="ru-RU" sz="2545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flag_uzbek_2"/>
          <p:cNvPicPr>
            <a:picLocks noChangeAspect="1" noChangeArrowheads="1" noCrop="1"/>
          </p:cNvPicPr>
          <p:nvPr/>
        </p:nvPicPr>
        <p:blipFill>
          <a:blip r:embed="rId4" cstate="print">
            <a:lum bright="8000"/>
          </a:blip>
          <a:srcRect/>
          <a:stretch>
            <a:fillRect/>
          </a:stretch>
        </p:blipFill>
        <p:spPr bwMode="auto">
          <a:xfrm>
            <a:off x="5323438" y="629305"/>
            <a:ext cx="1022713" cy="453374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  <a:effectLst/>
        </p:spPr>
      </p:pic>
      <p:sp>
        <p:nvSpPr>
          <p:cNvPr id="3" name="Выноска 1 (с границей) 2"/>
          <p:cNvSpPr/>
          <p:nvPr/>
        </p:nvSpPr>
        <p:spPr>
          <a:xfrm>
            <a:off x="1631560" y="4891530"/>
            <a:ext cx="2572647" cy="445191"/>
          </a:xfrm>
          <a:prstGeom prst="accentCallout1">
            <a:avLst>
              <a:gd name="adj1" fmla="val 45979"/>
              <a:gd name="adj2" fmla="val 94417"/>
              <a:gd name="adj3" fmla="val -205180"/>
              <a:gd name="adj4" fmla="val 1209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2263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Хоразм вилояти</a:t>
            </a:r>
            <a:endParaRPr lang="ru-RU" sz="226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80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50" y="0"/>
            <a:ext cx="10698026" cy="75541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96269" y="315513"/>
            <a:ext cx="3424977" cy="483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z-Cyrl-UZ" sz="2545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ХОРАЗМ   ВИЛОЯТИ</a:t>
            </a:r>
            <a:endParaRPr lang="ru-RU" sz="2545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15203" y="2464891"/>
            <a:ext cx="1319997" cy="794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73"/>
          </a:p>
        </p:txBody>
      </p:sp>
      <p:sp>
        <p:nvSpPr>
          <p:cNvPr id="5" name="Прямоугольник 4"/>
          <p:cNvSpPr/>
          <p:nvPr/>
        </p:nvSpPr>
        <p:spPr>
          <a:xfrm>
            <a:off x="4620912" y="2410358"/>
            <a:ext cx="1414282" cy="700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73"/>
          </a:p>
        </p:txBody>
      </p:sp>
      <p:pic>
        <p:nvPicPr>
          <p:cNvPr id="6" name="Picture 6" descr="flag_uzbek_2"/>
          <p:cNvPicPr>
            <a:picLocks noChangeAspect="1" noChangeArrowheads="1" noCrop="1"/>
          </p:cNvPicPr>
          <p:nvPr/>
        </p:nvPicPr>
        <p:blipFill>
          <a:blip r:embed="rId3" cstate="print">
            <a:lum bright="8000"/>
          </a:blip>
          <a:srcRect/>
          <a:stretch>
            <a:fillRect/>
          </a:stretch>
        </p:blipFill>
        <p:spPr bwMode="auto">
          <a:xfrm>
            <a:off x="5803272" y="319123"/>
            <a:ext cx="858776" cy="453374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  <a:effectLst/>
        </p:spPr>
      </p:pic>
      <p:sp>
        <p:nvSpPr>
          <p:cNvPr id="9" name="Полилиния 8">
            <a:hlinkClick r:id="rId4" action="ppaction://hlinksldjump"/>
          </p:cNvPr>
          <p:cNvSpPr/>
          <p:nvPr/>
        </p:nvSpPr>
        <p:spPr>
          <a:xfrm>
            <a:off x="4492958" y="2306632"/>
            <a:ext cx="1471527" cy="887293"/>
          </a:xfrm>
          <a:custGeom>
            <a:avLst/>
            <a:gdLst>
              <a:gd name="connsiteX0" fmla="*/ 576263 w 2081213"/>
              <a:gd name="connsiteY0" fmla="*/ 247650 h 1254918"/>
              <a:gd name="connsiteX1" fmla="*/ 631031 w 2081213"/>
              <a:gd name="connsiteY1" fmla="*/ 309562 h 1254918"/>
              <a:gd name="connsiteX2" fmla="*/ 685800 w 2081213"/>
              <a:gd name="connsiteY2" fmla="*/ 392906 h 1254918"/>
              <a:gd name="connsiteX3" fmla="*/ 700088 w 2081213"/>
              <a:gd name="connsiteY3" fmla="*/ 416718 h 1254918"/>
              <a:gd name="connsiteX4" fmla="*/ 700088 w 2081213"/>
              <a:gd name="connsiteY4" fmla="*/ 416718 h 1254918"/>
              <a:gd name="connsiteX5" fmla="*/ 666750 w 2081213"/>
              <a:gd name="connsiteY5" fmla="*/ 419100 h 1254918"/>
              <a:gd name="connsiteX6" fmla="*/ 666750 w 2081213"/>
              <a:gd name="connsiteY6" fmla="*/ 419100 h 1254918"/>
              <a:gd name="connsiteX7" fmla="*/ 647700 w 2081213"/>
              <a:gd name="connsiteY7" fmla="*/ 454818 h 1254918"/>
              <a:gd name="connsiteX8" fmla="*/ 631031 w 2081213"/>
              <a:gd name="connsiteY8" fmla="*/ 471487 h 1254918"/>
              <a:gd name="connsiteX9" fmla="*/ 604838 w 2081213"/>
              <a:gd name="connsiteY9" fmla="*/ 495300 h 1254918"/>
              <a:gd name="connsiteX10" fmla="*/ 571500 w 2081213"/>
              <a:gd name="connsiteY10" fmla="*/ 523875 h 1254918"/>
              <a:gd name="connsiteX11" fmla="*/ 559594 w 2081213"/>
              <a:gd name="connsiteY11" fmla="*/ 531018 h 1254918"/>
              <a:gd name="connsiteX12" fmla="*/ 526256 w 2081213"/>
              <a:gd name="connsiteY12" fmla="*/ 519112 h 1254918"/>
              <a:gd name="connsiteX13" fmla="*/ 473869 w 2081213"/>
              <a:gd name="connsiteY13" fmla="*/ 507206 h 1254918"/>
              <a:gd name="connsiteX14" fmla="*/ 411956 w 2081213"/>
              <a:gd name="connsiteY14" fmla="*/ 519112 h 1254918"/>
              <a:gd name="connsiteX15" fmla="*/ 323850 w 2081213"/>
              <a:gd name="connsiteY15" fmla="*/ 557212 h 1254918"/>
              <a:gd name="connsiteX16" fmla="*/ 285750 w 2081213"/>
              <a:gd name="connsiteY16" fmla="*/ 576262 h 1254918"/>
              <a:gd name="connsiteX17" fmla="*/ 216694 w 2081213"/>
              <a:gd name="connsiteY17" fmla="*/ 561975 h 1254918"/>
              <a:gd name="connsiteX18" fmla="*/ 238125 w 2081213"/>
              <a:gd name="connsiteY18" fmla="*/ 607218 h 1254918"/>
              <a:gd name="connsiteX19" fmla="*/ 245269 w 2081213"/>
              <a:gd name="connsiteY19" fmla="*/ 635793 h 1254918"/>
              <a:gd name="connsiteX20" fmla="*/ 250031 w 2081213"/>
              <a:gd name="connsiteY20" fmla="*/ 661987 h 1254918"/>
              <a:gd name="connsiteX21" fmla="*/ 264319 w 2081213"/>
              <a:gd name="connsiteY21" fmla="*/ 681037 h 1254918"/>
              <a:gd name="connsiteX22" fmla="*/ 264319 w 2081213"/>
              <a:gd name="connsiteY22" fmla="*/ 681037 h 1254918"/>
              <a:gd name="connsiteX23" fmla="*/ 219075 w 2081213"/>
              <a:gd name="connsiteY23" fmla="*/ 685800 h 1254918"/>
              <a:gd name="connsiteX24" fmla="*/ 116681 w 2081213"/>
              <a:gd name="connsiteY24" fmla="*/ 738187 h 1254918"/>
              <a:gd name="connsiteX25" fmla="*/ 0 w 2081213"/>
              <a:gd name="connsiteY25" fmla="*/ 802481 h 1254918"/>
              <a:gd name="connsiteX26" fmla="*/ 14288 w 2081213"/>
              <a:gd name="connsiteY26" fmla="*/ 852487 h 1254918"/>
              <a:gd name="connsiteX27" fmla="*/ 38100 w 2081213"/>
              <a:gd name="connsiteY27" fmla="*/ 859631 h 1254918"/>
              <a:gd name="connsiteX28" fmla="*/ 47625 w 2081213"/>
              <a:gd name="connsiteY28" fmla="*/ 862012 h 1254918"/>
              <a:gd name="connsiteX29" fmla="*/ 88106 w 2081213"/>
              <a:gd name="connsiteY29" fmla="*/ 888206 h 1254918"/>
              <a:gd name="connsiteX30" fmla="*/ 121444 w 2081213"/>
              <a:gd name="connsiteY30" fmla="*/ 892968 h 1254918"/>
              <a:gd name="connsiteX31" fmla="*/ 154781 w 2081213"/>
              <a:gd name="connsiteY31" fmla="*/ 895350 h 1254918"/>
              <a:gd name="connsiteX32" fmla="*/ 214313 w 2081213"/>
              <a:gd name="connsiteY32" fmla="*/ 902493 h 1254918"/>
              <a:gd name="connsiteX33" fmla="*/ 290513 w 2081213"/>
              <a:gd name="connsiteY33" fmla="*/ 940593 h 1254918"/>
              <a:gd name="connsiteX34" fmla="*/ 316706 w 2081213"/>
              <a:gd name="connsiteY34" fmla="*/ 940593 h 1254918"/>
              <a:gd name="connsiteX35" fmla="*/ 345281 w 2081213"/>
              <a:gd name="connsiteY35" fmla="*/ 938212 h 1254918"/>
              <a:gd name="connsiteX36" fmla="*/ 428625 w 2081213"/>
              <a:gd name="connsiteY36" fmla="*/ 942975 h 1254918"/>
              <a:gd name="connsiteX37" fmla="*/ 502444 w 2081213"/>
              <a:gd name="connsiteY37" fmla="*/ 938212 h 1254918"/>
              <a:gd name="connsiteX38" fmla="*/ 502444 w 2081213"/>
              <a:gd name="connsiteY38" fmla="*/ 938212 h 1254918"/>
              <a:gd name="connsiteX39" fmla="*/ 507206 w 2081213"/>
              <a:gd name="connsiteY39" fmla="*/ 966787 h 1254918"/>
              <a:gd name="connsiteX40" fmla="*/ 519113 w 2081213"/>
              <a:gd name="connsiteY40" fmla="*/ 988218 h 1254918"/>
              <a:gd name="connsiteX41" fmla="*/ 516731 w 2081213"/>
              <a:gd name="connsiteY41" fmla="*/ 1004887 h 1254918"/>
              <a:gd name="connsiteX42" fmla="*/ 583406 w 2081213"/>
              <a:gd name="connsiteY42" fmla="*/ 1007268 h 1254918"/>
              <a:gd name="connsiteX43" fmla="*/ 692944 w 2081213"/>
              <a:gd name="connsiteY43" fmla="*/ 1026318 h 1254918"/>
              <a:gd name="connsiteX44" fmla="*/ 731044 w 2081213"/>
              <a:gd name="connsiteY44" fmla="*/ 1021556 h 1254918"/>
              <a:gd name="connsiteX45" fmla="*/ 731044 w 2081213"/>
              <a:gd name="connsiteY45" fmla="*/ 1064418 h 1254918"/>
              <a:gd name="connsiteX46" fmla="*/ 721519 w 2081213"/>
              <a:gd name="connsiteY46" fmla="*/ 1085850 h 1254918"/>
              <a:gd name="connsiteX47" fmla="*/ 716756 w 2081213"/>
              <a:gd name="connsiteY47" fmla="*/ 1135856 h 1254918"/>
              <a:gd name="connsiteX48" fmla="*/ 711994 w 2081213"/>
              <a:gd name="connsiteY48" fmla="*/ 1162050 h 1254918"/>
              <a:gd name="connsiteX49" fmla="*/ 731044 w 2081213"/>
              <a:gd name="connsiteY49" fmla="*/ 1188243 h 1254918"/>
              <a:gd name="connsiteX50" fmla="*/ 776288 w 2081213"/>
              <a:gd name="connsiteY50" fmla="*/ 1214437 h 1254918"/>
              <a:gd name="connsiteX51" fmla="*/ 833438 w 2081213"/>
              <a:gd name="connsiteY51" fmla="*/ 1214437 h 1254918"/>
              <a:gd name="connsiteX52" fmla="*/ 833438 w 2081213"/>
              <a:gd name="connsiteY52" fmla="*/ 1214437 h 1254918"/>
              <a:gd name="connsiteX53" fmla="*/ 850106 w 2081213"/>
              <a:gd name="connsiteY53" fmla="*/ 1190625 h 1254918"/>
              <a:gd name="connsiteX54" fmla="*/ 852488 w 2081213"/>
              <a:gd name="connsiteY54" fmla="*/ 1183481 h 1254918"/>
              <a:gd name="connsiteX55" fmla="*/ 881063 w 2081213"/>
              <a:gd name="connsiteY55" fmla="*/ 1171575 h 1254918"/>
              <a:gd name="connsiteX56" fmla="*/ 897731 w 2081213"/>
              <a:gd name="connsiteY56" fmla="*/ 1162050 h 1254918"/>
              <a:gd name="connsiteX57" fmla="*/ 957263 w 2081213"/>
              <a:gd name="connsiteY57" fmla="*/ 1147762 h 1254918"/>
              <a:gd name="connsiteX58" fmla="*/ 973931 w 2081213"/>
              <a:gd name="connsiteY58" fmla="*/ 1152525 h 1254918"/>
              <a:gd name="connsiteX59" fmla="*/ 1026319 w 2081213"/>
              <a:gd name="connsiteY59" fmla="*/ 1221581 h 1254918"/>
              <a:gd name="connsiteX60" fmla="*/ 1064419 w 2081213"/>
              <a:gd name="connsiteY60" fmla="*/ 1247775 h 1254918"/>
              <a:gd name="connsiteX61" fmla="*/ 1102519 w 2081213"/>
              <a:gd name="connsiteY61" fmla="*/ 1252537 h 1254918"/>
              <a:gd name="connsiteX62" fmla="*/ 1162050 w 2081213"/>
              <a:gd name="connsiteY62" fmla="*/ 1247775 h 1254918"/>
              <a:gd name="connsiteX63" fmla="*/ 1238250 w 2081213"/>
              <a:gd name="connsiteY63" fmla="*/ 1247775 h 1254918"/>
              <a:gd name="connsiteX64" fmla="*/ 1276350 w 2081213"/>
              <a:gd name="connsiteY64" fmla="*/ 1228725 h 1254918"/>
              <a:gd name="connsiteX65" fmla="*/ 1297781 w 2081213"/>
              <a:gd name="connsiteY65" fmla="*/ 1233487 h 1254918"/>
              <a:gd name="connsiteX66" fmla="*/ 1388269 w 2081213"/>
              <a:gd name="connsiteY66" fmla="*/ 1219200 h 1254918"/>
              <a:gd name="connsiteX67" fmla="*/ 1466850 w 2081213"/>
              <a:gd name="connsiteY67" fmla="*/ 1235868 h 1254918"/>
              <a:gd name="connsiteX68" fmla="*/ 1495425 w 2081213"/>
              <a:gd name="connsiteY68" fmla="*/ 1245393 h 1254918"/>
              <a:gd name="connsiteX69" fmla="*/ 1526381 w 2081213"/>
              <a:gd name="connsiteY69" fmla="*/ 1247775 h 1254918"/>
              <a:gd name="connsiteX70" fmla="*/ 1566863 w 2081213"/>
              <a:gd name="connsiteY70" fmla="*/ 1254918 h 1254918"/>
              <a:gd name="connsiteX71" fmla="*/ 1578769 w 2081213"/>
              <a:gd name="connsiteY71" fmla="*/ 1235868 h 1254918"/>
              <a:gd name="connsiteX72" fmla="*/ 1535906 w 2081213"/>
              <a:gd name="connsiteY72" fmla="*/ 1154906 h 1254918"/>
              <a:gd name="connsiteX73" fmla="*/ 1454944 w 2081213"/>
              <a:gd name="connsiteY73" fmla="*/ 1019175 h 1254918"/>
              <a:gd name="connsiteX74" fmla="*/ 1562100 w 2081213"/>
              <a:gd name="connsiteY74" fmla="*/ 1078706 h 1254918"/>
              <a:gd name="connsiteX75" fmla="*/ 1626394 w 2081213"/>
              <a:gd name="connsiteY75" fmla="*/ 1083468 h 1254918"/>
              <a:gd name="connsiteX76" fmla="*/ 1676400 w 2081213"/>
              <a:gd name="connsiteY76" fmla="*/ 1088231 h 1254918"/>
              <a:gd name="connsiteX77" fmla="*/ 1700213 w 2081213"/>
              <a:gd name="connsiteY77" fmla="*/ 1078706 h 1254918"/>
              <a:gd name="connsiteX78" fmla="*/ 1707356 w 2081213"/>
              <a:gd name="connsiteY78" fmla="*/ 1076325 h 1254918"/>
              <a:gd name="connsiteX79" fmla="*/ 1754981 w 2081213"/>
              <a:gd name="connsiteY79" fmla="*/ 1066800 h 1254918"/>
              <a:gd name="connsiteX80" fmla="*/ 1795463 w 2081213"/>
              <a:gd name="connsiteY80" fmla="*/ 1054893 h 1254918"/>
              <a:gd name="connsiteX81" fmla="*/ 1824038 w 2081213"/>
              <a:gd name="connsiteY81" fmla="*/ 1050131 h 1254918"/>
              <a:gd name="connsiteX82" fmla="*/ 1976438 w 2081213"/>
              <a:gd name="connsiteY82" fmla="*/ 1090612 h 1254918"/>
              <a:gd name="connsiteX83" fmla="*/ 2081213 w 2081213"/>
              <a:gd name="connsiteY83" fmla="*/ 1042987 h 1254918"/>
              <a:gd name="connsiteX84" fmla="*/ 2071688 w 2081213"/>
              <a:gd name="connsiteY84" fmla="*/ 1012031 h 1254918"/>
              <a:gd name="connsiteX85" fmla="*/ 2071688 w 2081213"/>
              <a:gd name="connsiteY85" fmla="*/ 973931 h 1254918"/>
              <a:gd name="connsiteX86" fmla="*/ 2074069 w 2081213"/>
              <a:gd name="connsiteY86" fmla="*/ 926306 h 1254918"/>
              <a:gd name="connsiteX87" fmla="*/ 2071688 w 2081213"/>
              <a:gd name="connsiteY87" fmla="*/ 885825 h 1254918"/>
              <a:gd name="connsiteX88" fmla="*/ 2002631 w 2081213"/>
              <a:gd name="connsiteY88" fmla="*/ 816768 h 1254918"/>
              <a:gd name="connsiteX89" fmla="*/ 1966913 w 2081213"/>
              <a:gd name="connsiteY89" fmla="*/ 821531 h 1254918"/>
              <a:gd name="connsiteX90" fmla="*/ 1928813 w 2081213"/>
              <a:gd name="connsiteY90" fmla="*/ 821531 h 1254918"/>
              <a:gd name="connsiteX91" fmla="*/ 1862138 w 2081213"/>
              <a:gd name="connsiteY91" fmla="*/ 783431 h 1254918"/>
              <a:gd name="connsiteX92" fmla="*/ 1843088 w 2081213"/>
              <a:gd name="connsiteY92" fmla="*/ 766762 h 1254918"/>
              <a:gd name="connsiteX93" fmla="*/ 1797844 w 2081213"/>
              <a:gd name="connsiteY93" fmla="*/ 733425 h 1254918"/>
              <a:gd name="connsiteX94" fmla="*/ 1764506 w 2081213"/>
              <a:gd name="connsiteY94" fmla="*/ 678656 h 1254918"/>
              <a:gd name="connsiteX95" fmla="*/ 1750219 w 2081213"/>
              <a:gd name="connsiteY95" fmla="*/ 652462 h 1254918"/>
              <a:gd name="connsiteX96" fmla="*/ 1676400 w 2081213"/>
              <a:gd name="connsiteY96" fmla="*/ 566737 h 1254918"/>
              <a:gd name="connsiteX97" fmla="*/ 1569244 w 2081213"/>
              <a:gd name="connsiteY97" fmla="*/ 457200 h 1254918"/>
              <a:gd name="connsiteX98" fmla="*/ 1500188 w 2081213"/>
              <a:gd name="connsiteY98" fmla="*/ 447675 h 1254918"/>
              <a:gd name="connsiteX99" fmla="*/ 1426369 w 2081213"/>
              <a:gd name="connsiteY99" fmla="*/ 423862 h 1254918"/>
              <a:gd name="connsiteX100" fmla="*/ 1407319 w 2081213"/>
              <a:gd name="connsiteY100" fmla="*/ 414337 h 1254918"/>
              <a:gd name="connsiteX101" fmla="*/ 1352550 w 2081213"/>
              <a:gd name="connsiteY101" fmla="*/ 369093 h 1254918"/>
              <a:gd name="connsiteX102" fmla="*/ 1319213 w 2081213"/>
              <a:gd name="connsiteY102" fmla="*/ 288131 h 1254918"/>
              <a:gd name="connsiteX103" fmla="*/ 1283494 w 2081213"/>
              <a:gd name="connsiteY103" fmla="*/ 185737 h 1254918"/>
              <a:gd name="connsiteX104" fmla="*/ 1259681 w 2081213"/>
              <a:gd name="connsiteY104" fmla="*/ 145256 h 1254918"/>
              <a:gd name="connsiteX105" fmla="*/ 1245394 w 2081213"/>
              <a:gd name="connsiteY105" fmla="*/ 102393 h 1254918"/>
              <a:gd name="connsiteX106" fmla="*/ 1164431 w 2081213"/>
              <a:gd name="connsiteY106" fmla="*/ 42862 h 1254918"/>
              <a:gd name="connsiteX107" fmla="*/ 1100138 w 2081213"/>
              <a:gd name="connsiteY107" fmla="*/ 0 h 1254918"/>
              <a:gd name="connsiteX108" fmla="*/ 1078706 w 2081213"/>
              <a:gd name="connsiteY108" fmla="*/ 0 h 1254918"/>
              <a:gd name="connsiteX109" fmla="*/ 1069181 w 2081213"/>
              <a:gd name="connsiteY109" fmla="*/ 26193 h 1254918"/>
              <a:gd name="connsiteX110" fmla="*/ 1078706 w 2081213"/>
              <a:gd name="connsiteY110" fmla="*/ 64293 h 1254918"/>
              <a:gd name="connsiteX111" fmla="*/ 1100138 w 2081213"/>
              <a:gd name="connsiteY111" fmla="*/ 76200 h 1254918"/>
              <a:gd name="connsiteX112" fmla="*/ 1085850 w 2081213"/>
              <a:gd name="connsiteY112" fmla="*/ 95250 h 1254918"/>
              <a:gd name="connsiteX113" fmla="*/ 1090613 w 2081213"/>
              <a:gd name="connsiteY113" fmla="*/ 114300 h 1254918"/>
              <a:gd name="connsiteX114" fmla="*/ 1107281 w 2081213"/>
              <a:gd name="connsiteY114" fmla="*/ 130968 h 1254918"/>
              <a:gd name="connsiteX115" fmla="*/ 1112044 w 2081213"/>
              <a:gd name="connsiteY115" fmla="*/ 152400 h 1254918"/>
              <a:gd name="connsiteX116" fmla="*/ 1107281 w 2081213"/>
              <a:gd name="connsiteY116" fmla="*/ 173831 h 1254918"/>
              <a:gd name="connsiteX117" fmla="*/ 1112044 w 2081213"/>
              <a:gd name="connsiteY117" fmla="*/ 192881 h 1254918"/>
              <a:gd name="connsiteX118" fmla="*/ 1107281 w 2081213"/>
              <a:gd name="connsiteY118" fmla="*/ 202406 h 1254918"/>
              <a:gd name="connsiteX119" fmla="*/ 1088231 w 2081213"/>
              <a:gd name="connsiteY119" fmla="*/ 211931 h 1254918"/>
              <a:gd name="connsiteX120" fmla="*/ 1073944 w 2081213"/>
              <a:gd name="connsiteY120" fmla="*/ 240506 h 1254918"/>
              <a:gd name="connsiteX121" fmla="*/ 1004888 w 2081213"/>
              <a:gd name="connsiteY121" fmla="*/ 240506 h 1254918"/>
              <a:gd name="connsiteX122" fmla="*/ 916781 w 2081213"/>
              <a:gd name="connsiteY122" fmla="*/ 242887 h 1254918"/>
              <a:gd name="connsiteX123" fmla="*/ 812006 w 2081213"/>
              <a:gd name="connsiteY123" fmla="*/ 254793 h 1254918"/>
              <a:gd name="connsiteX124" fmla="*/ 762000 w 2081213"/>
              <a:gd name="connsiteY124" fmla="*/ 278606 h 1254918"/>
              <a:gd name="connsiteX125" fmla="*/ 709613 w 2081213"/>
              <a:gd name="connsiteY125" fmla="*/ 252412 h 1254918"/>
              <a:gd name="connsiteX126" fmla="*/ 640556 w 2081213"/>
              <a:gd name="connsiteY126" fmla="*/ 238125 h 1254918"/>
              <a:gd name="connsiteX127" fmla="*/ 576263 w 2081213"/>
              <a:gd name="connsiteY127" fmla="*/ 247650 h 1254918"/>
              <a:gd name="connsiteX0" fmla="*/ 576263 w 2081213"/>
              <a:gd name="connsiteY0" fmla="*/ 247650 h 1254918"/>
              <a:gd name="connsiteX1" fmla="*/ 631031 w 2081213"/>
              <a:gd name="connsiteY1" fmla="*/ 309562 h 1254918"/>
              <a:gd name="connsiteX2" fmla="*/ 685800 w 2081213"/>
              <a:gd name="connsiteY2" fmla="*/ 392906 h 1254918"/>
              <a:gd name="connsiteX3" fmla="*/ 700088 w 2081213"/>
              <a:gd name="connsiteY3" fmla="*/ 416718 h 1254918"/>
              <a:gd name="connsiteX4" fmla="*/ 700088 w 2081213"/>
              <a:gd name="connsiteY4" fmla="*/ 416718 h 1254918"/>
              <a:gd name="connsiteX5" fmla="*/ 666750 w 2081213"/>
              <a:gd name="connsiteY5" fmla="*/ 419100 h 1254918"/>
              <a:gd name="connsiteX6" fmla="*/ 666750 w 2081213"/>
              <a:gd name="connsiteY6" fmla="*/ 419100 h 1254918"/>
              <a:gd name="connsiteX7" fmla="*/ 647700 w 2081213"/>
              <a:gd name="connsiteY7" fmla="*/ 454818 h 1254918"/>
              <a:gd name="connsiteX8" fmla="*/ 631031 w 2081213"/>
              <a:gd name="connsiteY8" fmla="*/ 471487 h 1254918"/>
              <a:gd name="connsiteX9" fmla="*/ 604838 w 2081213"/>
              <a:gd name="connsiteY9" fmla="*/ 495300 h 1254918"/>
              <a:gd name="connsiteX10" fmla="*/ 571500 w 2081213"/>
              <a:gd name="connsiteY10" fmla="*/ 523875 h 1254918"/>
              <a:gd name="connsiteX11" fmla="*/ 559594 w 2081213"/>
              <a:gd name="connsiteY11" fmla="*/ 531018 h 1254918"/>
              <a:gd name="connsiteX12" fmla="*/ 526256 w 2081213"/>
              <a:gd name="connsiteY12" fmla="*/ 519112 h 1254918"/>
              <a:gd name="connsiteX13" fmla="*/ 473869 w 2081213"/>
              <a:gd name="connsiteY13" fmla="*/ 507206 h 1254918"/>
              <a:gd name="connsiteX14" fmla="*/ 411956 w 2081213"/>
              <a:gd name="connsiteY14" fmla="*/ 519112 h 1254918"/>
              <a:gd name="connsiteX15" fmla="*/ 323850 w 2081213"/>
              <a:gd name="connsiteY15" fmla="*/ 557212 h 1254918"/>
              <a:gd name="connsiteX16" fmla="*/ 285750 w 2081213"/>
              <a:gd name="connsiteY16" fmla="*/ 576262 h 1254918"/>
              <a:gd name="connsiteX17" fmla="*/ 216694 w 2081213"/>
              <a:gd name="connsiteY17" fmla="*/ 561975 h 1254918"/>
              <a:gd name="connsiteX18" fmla="*/ 238125 w 2081213"/>
              <a:gd name="connsiteY18" fmla="*/ 607218 h 1254918"/>
              <a:gd name="connsiteX19" fmla="*/ 245269 w 2081213"/>
              <a:gd name="connsiteY19" fmla="*/ 635793 h 1254918"/>
              <a:gd name="connsiteX20" fmla="*/ 250031 w 2081213"/>
              <a:gd name="connsiteY20" fmla="*/ 661987 h 1254918"/>
              <a:gd name="connsiteX21" fmla="*/ 264319 w 2081213"/>
              <a:gd name="connsiteY21" fmla="*/ 681037 h 1254918"/>
              <a:gd name="connsiteX22" fmla="*/ 264319 w 2081213"/>
              <a:gd name="connsiteY22" fmla="*/ 681037 h 1254918"/>
              <a:gd name="connsiteX23" fmla="*/ 219075 w 2081213"/>
              <a:gd name="connsiteY23" fmla="*/ 685800 h 1254918"/>
              <a:gd name="connsiteX24" fmla="*/ 116681 w 2081213"/>
              <a:gd name="connsiteY24" fmla="*/ 738187 h 1254918"/>
              <a:gd name="connsiteX25" fmla="*/ 0 w 2081213"/>
              <a:gd name="connsiteY25" fmla="*/ 802481 h 1254918"/>
              <a:gd name="connsiteX26" fmla="*/ 14288 w 2081213"/>
              <a:gd name="connsiteY26" fmla="*/ 852487 h 1254918"/>
              <a:gd name="connsiteX27" fmla="*/ 38100 w 2081213"/>
              <a:gd name="connsiteY27" fmla="*/ 859631 h 1254918"/>
              <a:gd name="connsiteX28" fmla="*/ 47625 w 2081213"/>
              <a:gd name="connsiteY28" fmla="*/ 862012 h 1254918"/>
              <a:gd name="connsiteX29" fmla="*/ 88106 w 2081213"/>
              <a:gd name="connsiteY29" fmla="*/ 888206 h 1254918"/>
              <a:gd name="connsiteX30" fmla="*/ 121444 w 2081213"/>
              <a:gd name="connsiteY30" fmla="*/ 892968 h 1254918"/>
              <a:gd name="connsiteX31" fmla="*/ 154781 w 2081213"/>
              <a:gd name="connsiteY31" fmla="*/ 895350 h 1254918"/>
              <a:gd name="connsiteX32" fmla="*/ 214313 w 2081213"/>
              <a:gd name="connsiteY32" fmla="*/ 902493 h 1254918"/>
              <a:gd name="connsiteX33" fmla="*/ 290513 w 2081213"/>
              <a:gd name="connsiteY33" fmla="*/ 940593 h 1254918"/>
              <a:gd name="connsiteX34" fmla="*/ 316706 w 2081213"/>
              <a:gd name="connsiteY34" fmla="*/ 940593 h 1254918"/>
              <a:gd name="connsiteX35" fmla="*/ 345281 w 2081213"/>
              <a:gd name="connsiteY35" fmla="*/ 938212 h 1254918"/>
              <a:gd name="connsiteX36" fmla="*/ 428625 w 2081213"/>
              <a:gd name="connsiteY36" fmla="*/ 942975 h 1254918"/>
              <a:gd name="connsiteX37" fmla="*/ 502444 w 2081213"/>
              <a:gd name="connsiteY37" fmla="*/ 938212 h 1254918"/>
              <a:gd name="connsiteX38" fmla="*/ 502444 w 2081213"/>
              <a:gd name="connsiteY38" fmla="*/ 938212 h 1254918"/>
              <a:gd name="connsiteX39" fmla="*/ 507206 w 2081213"/>
              <a:gd name="connsiteY39" fmla="*/ 966787 h 1254918"/>
              <a:gd name="connsiteX40" fmla="*/ 519113 w 2081213"/>
              <a:gd name="connsiteY40" fmla="*/ 988218 h 1254918"/>
              <a:gd name="connsiteX41" fmla="*/ 516731 w 2081213"/>
              <a:gd name="connsiteY41" fmla="*/ 1004887 h 1254918"/>
              <a:gd name="connsiteX42" fmla="*/ 583406 w 2081213"/>
              <a:gd name="connsiteY42" fmla="*/ 1007268 h 1254918"/>
              <a:gd name="connsiteX43" fmla="*/ 692944 w 2081213"/>
              <a:gd name="connsiteY43" fmla="*/ 1026318 h 1254918"/>
              <a:gd name="connsiteX44" fmla="*/ 731044 w 2081213"/>
              <a:gd name="connsiteY44" fmla="*/ 1021556 h 1254918"/>
              <a:gd name="connsiteX45" fmla="*/ 731044 w 2081213"/>
              <a:gd name="connsiteY45" fmla="*/ 1064418 h 1254918"/>
              <a:gd name="connsiteX46" fmla="*/ 721519 w 2081213"/>
              <a:gd name="connsiteY46" fmla="*/ 1085850 h 1254918"/>
              <a:gd name="connsiteX47" fmla="*/ 716756 w 2081213"/>
              <a:gd name="connsiteY47" fmla="*/ 1135856 h 1254918"/>
              <a:gd name="connsiteX48" fmla="*/ 711994 w 2081213"/>
              <a:gd name="connsiteY48" fmla="*/ 1162050 h 1254918"/>
              <a:gd name="connsiteX49" fmla="*/ 731044 w 2081213"/>
              <a:gd name="connsiteY49" fmla="*/ 1188243 h 1254918"/>
              <a:gd name="connsiteX50" fmla="*/ 776288 w 2081213"/>
              <a:gd name="connsiteY50" fmla="*/ 1214437 h 1254918"/>
              <a:gd name="connsiteX51" fmla="*/ 833438 w 2081213"/>
              <a:gd name="connsiteY51" fmla="*/ 1214437 h 1254918"/>
              <a:gd name="connsiteX52" fmla="*/ 833438 w 2081213"/>
              <a:gd name="connsiteY52" fmla="*/ 1214437 h 1254918"/>
              <a:gd name="connsiteX53" fmla="*/ 850106 w 2081213"/>
              <a:gd name="connsiteY53" fmla="*/ 1190625 h 1254918"/>
              <a:gd name="connsiteX54" fmla="*/ 852488 w 2081213"/>
              <a:gd name="connsiteY54" fmla="*/ 1183481 h 1254918"/>
              <a:gd name="connsiteX55" fmla="*/ 881063 w 2081213"/>
              <a:gd name="connsiteY55" fmla="*/ 1171575 h 1254918"/>
              <a:gd name="connsiteX56" fmla="*/ 897731 w 2081213"/>
              <a:gd name="connsiteY56" fmla="*/ 1162050 h 1254918"/>
              <a:gd name="connsiteX57" fmla="*/ 957263 w 2081213"/>
              <a:gd name="connsiteY57" fmla="*/ 1147762 h 1254918"/>
              <a:gd name="connsiteX58" fmla="*/ 973931 w 2081213"/>
              <a:gd name="connsiteY58" fmla="*/ 1152525 h 1254918"/>
              <a:gd name="connsiteX59" fmla="*/ 1026319 w 2081213"/>
              <a:gd name="connsiteY59" fmla="*/ 1221581 h 1254918"/>
              <a:gd name="connsiteX60" fmla="*/ 1064419 w 2081213"/>
              <a:gd name="connsiteY60" fmla="*/ 1247775 h 1254918"/>
              <a:gd name="connsiteX61" fmla="*/ 1102519 w 2081213"/>
              <a:gd name="connsiteY61" fmla="*/ 1252537 h 1254918"/>
              <a:gd name="connsiteX62" fmla="*/ 1162050 w 2081213"/>
              <a:gd name="connsiteY62" fmla="*/ 1247775 h 1254918"/>
              <a:gd name="connsiteX63" fmla="*/ 1238250 w 2081213"/>
              <a:gd name="connsiteY63" fmla="*/ 1247775 h 1254918"/>
              <a:gd name="connsiteX64" fmla="*/ 1276350 w 2081213"/>
              <a:gd name="connsiteY64" fmla="*/ 1228725 h 1254918"/>
              <a:gd name="connsiteX65" fmla="*/ 1297781 w 2081213"/>
              <a:gd name="connsiteY65" fmla="*/ 1233487 h 1254918"/>
              <a:gd name="connsiteX66" fmla="*/ 1388269 w 2081213"/>
              <a:gd name="connsiteY66" fmla="*/ 1219200 h 1254918"/>
              <a:gd name="connsiteX67" fmla="*/ 1466850 w 2081213"/>
              <a:gd name="connsiteY67" fmla="*/ 1235868 h 1254918"/>
              <a:gd name="connsiteX68" fmla="*/ 1495425 w 2081213"/>
              <a:gd name="connsiteY68" fmla="*/ 1245393 h 1254918"/>
              <a:gd name="connsiteX69" fmla="*/ 1526381 w 2081213"/>
              <a:gd name="connsiteY69" fmla="*/ 1247775 h 1254918"/>
              <a:gd name="connsiteX70" fmla="*/ 1566863 w 2081213"/>
              <a:gd name="connsiteY70" fmla="*/ 1254918 h 1254918"/>
              <a:gd name="connsiteX71" fmla="*/ 1578769 w 2081213"/>
              <a:gd name="connsiteY71" fmla="*/ 1235868 h 1254918"/>
              <a:gd name="connsiteX72" fmla="*/ 1535906 w 2081213"/>
              <a:gd name="connsiteY72" fmla="*/ 1154906 h 1254918"/>
              <a:gd name="connsiteX73" fmla="*/ 1509713 w 2081213"/>
              <a:gd name="connsiteY73" fmla="*/ 1107281 h 1254918"/>
              <a:gd name="connsiteX74" fmla="*/ 1562100 w 2081213"/>
              <a:gd name="connsiteY74" fmla="*/ 1078706 h 1254918"/>
              <a:gd name="connsiteX75" fmla="*/ 1626394 w 2081213"/>
              <a:gd name="connsiteY75" fmla="*/ 1083468 h 1254918"/>
              <a:gd name="connsiteX76" fmla="*/ 1676400 w 2081213"/>
              <a:gd name="connsiteY76" fmla="*/ 1088231 h 1254918"/>
              <a:gd name="connsiteX77" fmla="*/ 1700213 w 2081213"/>
              <a:gd name="connsiteY77" fmla="*/ 1078706 h 1254918"/>
              <a:gd name="connsiteX78" fmla="*/ 1707356 w 2081213"/>
              <a:gd name="connsiteY78" fmla="*/ 1076325 h 1254918"/>
              <a:gd name="connsiteX79" fmla="*/ 1754981 w 2081213"/>
              <a:gd name="connsiteY79" fmla="*/ 1066800 h 1254918"/>
              <a:gd name="connsiteX80" fmla="*/ 1795463 w 2081213"/>
              <a:gd name="connsiteY80" fmla="*/ 1054893 h 1254918"/>
              <a:gd name="connsiteX81" fmla="*/ 1824038 w 2081213"/>
              <a:gd name="connsiteY81" fmla="*/ 1050131 h 1254918"/>
              <a:gd name="connsiteX82" fmla="*/ 1976438 w 2081213"/>
              <a:gd name="connsiteY82" fmla="*/ 1090612 h 1254918"/>
              <a:gd name="connsiteX83" fmla="*/ 2081213 w 2081213"/>
              <a:gd name="connsiteY83" fmla="*/ 1042987 h 1254918"/>
              <a:gd name="connsiteX84" fmla="*/ 2071688 w 2081213"/>
              <a:gd name="connsiteY84" fmla="*/ 1012031 h 1254918"/>
              <a:gd name="connsiteX85" fmla="*/ 2071688 w 2081213"/>
              <a:gd name="connsiteY85" fmla="*/ 973931 h 1254918"/>
              <a:gd name="connsiteX86" fmla="*/ 2074069 w 2081213"/>
              <a:gd name="connsiteY86" fmla="*/ 926306 h 1254918"/>
              <a:gd name="connsiteX87" fmla="*/ 2071688 w 2081213"/>
              <a:gd name="connsiteY87" fmla="*/ 885825 h 1254918"/>
              <a:gd name="connsiteX88" fmla="*/ 2002631 w 2081213"/>
              <a:gd name="connsiteY88" fmla="*/ 816768 h 1254918"/>
              <a:gd name="connsiteX89" fmla="*/ 1966913 w 2081213"/>
              <a:gd name="connsiteY89" fmla="*/ 821531 h 1254918"/>
              <a:gd name="connsiteX90" fmla="*/ 1928813 w 2081213"/>
              <a:gd name="connsiteY90" fmla="*/ 821531 h 1254918"/>
              <a:gd name="connsiteX91" fmla="*/ 1862138 w 2081213"/>
              <a:gd name="connsiteY91" fmla="*/ 783431 h 1254918"/>
              <a:gd name="connsiteX92" fmla="*/ 1843088 w 2081213"/>
              <a:gd name="connsiteY92" fmla="*/ 766762 h 1254918"/>
              <a:gd name="connsiteX93" fmla="*/ 1797844 w 2081213"/>
              <a:gd name="connsiteY93" fmla="*/ 733425 h 1254918"/>
              <a:gd name="connsiteX94" fmla="*/ 1764506 w 2081213"/>
              <a:gd name="connsiteY94" fmla="*/ 678656 h 1254918"/>
              <a:gd name="connsiteX95" fmla="*/ 1750219 w 2081213"/>
              <a:gd name="connsiteY95" fmla="*/ 652462 h 1254918"/>
              <a:gd name="connsiteX96" fmla="*/ 1676400 w 2081213"/>
              <a:gd name="connsiteY96" fmla="*/ 566737 h 1254918"/>
              <a:gd name="connsiteX97" fmla="*/ 1569244 w 2081213"/>
              <a:gd name="connsiteY97" fmla="*/ 457200 h 1254918"/>
              <a:gd name="connsiteX98" fmla="*/ 1500188 w 2081213"/>
              <a:gd name="connsiteY98" fmla="*/ 447675 h 1254918"/>
              <a:gd name="connsiteX99" fmla="*/ 1426369 w 2081213"/>
              <a:gd name="connsiteY99" fmla="*/ 423862 h 1254918"/>
              <a:gd name="connsiteX100" fmla="*/ 1407319 w 2081213"/>
              <a:gd name="connsiteY100" fmla="*/ 414337 h 1254918"/>
              <a:gd name="connsiteX101" fmla="*/ 1352550 w 2081213"/>
              <a:gd name="connsiteY101" fmla="*/ 369093 h 1254918"/>
              <a:gd name="connsiteX102" fmla="*/ 1319213 w 2081213"/>
              <a:gd name="connsiteY102" fmla="*/ 288131 h 1254918"/>
              <a:gd name="connsiteX103" fmla="*/ 1283494 w 2081213"/>
              <a:gd name="connsiteY103" fmla="*/ 185737 h 1254918"/>
              <a:gd name="connsiteX104" fmla="*/ 1259681 w 2081213"/>
              <a:gd name="connsiteY104" fmla="*/ 145256 h 1254918"/>
              <a:gd name="connsiteX105" fmla="*/ 1245394 w 2081213"/>
              <a:gd name="connsiteY105" fmla="*/ 102393 h 1254918"/>
              <a:gd name="connsiteX106" fmla="*/ 1164431 w 2081213"/>
              <a:gd name="connsiteY106" fmla="*/ 42862 h 1254918"/>
              <a:gd name="connsiteX107" fmla="*/ 1100138 w 2081213"/>
              <a:gd name="connsiteY107" fmla="*/ 0 h 1254918"/>
              <a:gd name="connsiteX108" fmla="*/ 1078706 w 2081213"/>
              <a:gd name="connsiteY108" fmla="*/ 0 h 1254918"/>
              <a:gd name="connsiteX109" fmla="*/ 1069181 w 2081213"/>
              <a:gd name="connsiteY109" fmla="*/ 26193 h 1254918"/>
              <a:gd name="connsiteX110" fmla="*/ 1078706 w 2081213"/>
              <a:gd name="connsiteY110" fmla="*/ 64293 h 1254918"/>
              <a:gd name="connsiteX111" fmla="*/ 1100138 w 2081213"/>
              <a:gd name="connsiteY111" fmla="*/ 76200 h 1254918"/>
              <a:gd name="connsiteX112" fmla="*/ 1085850 w 2081213"/>
              <a:gd name="connsiteY112" fmla="*/ 95250 h 1254918"/>
              <a:gd name="connsiteX113" fmla="*/ 1090613 w 2081213"/>
              <a:gd name="connsiteY113" fmla="*/ 114300 h 1254918"/>
              <a:gd name="connsiteX114" fmla="*/ 1107281 w 2081213"/>
              <a:gd name="connsiteY114" fmla="*/ 130968 h 1254918"/>
              <a:gd name="connsiteX115" fmla="*/ 1112044 w 2081213"/>
              <a:gd name="connsiteY115" fmla="*/ 152400 h 1254918"/>
              <a:gd name="connsiteX116" fmla="*/ 1107281 w 2081213"/>
              <a:gd name="connsiteY116" fmla="*/ 173831 h 1254918"/>
              <a:gd name="connsiteX117" fmla="*/ 1112044 w 2081213"/>
              <a:gd name="connsiteY117" fmla="*/ 192881 h 1254918"/>
              <a:gd name="connsiteX118" fmla="*/ 1107281 w 2081213"/>
              <a:gd name="connsiteY118" fmla="*/ 202406 h 1254918"/>
              <a:gd name="connsiteX119" fmla="*/ 1088231 w 2081213"/>
              <a:gd name="connsiteY119" fmla="*/ 211931 h 1254918"/>
              <a:gd name="connsiteX120" fmla="*/ 1073944 w 2081213"/>
              <a:gd name="connsiteY120" fmla="*/ 240506 h 1254918"/>
              <a:gd name="connsiteX121" fmla="*/ 1004888 w 2081213"/>
              <a:gd name="connsiteY121" fmla="*/ 240506 h 1254918"/>
              <a:gd name="connsiteX122" fmla="*/ 916781 w 2081213"/>
              <a:gd name="connsiteY122" fmla="*/ 242887 h 1254918"/>
              <a:gd name="connsiteX123" fmla="*/ 812006 w 2081213"/>
              <a:gd name="connsiteY123" fmla="*/ 254793 h 1254918"/>
              <a:gd name="connsiteX124" fmla="*/ 762000 w 2081213"/>
              <a:gd name="connsiteY124" fmla="*/ 278606 h 1254918"/>
              <a:gd name="connsiteX125" fmla="*/ 709613 w 2081213"/>
              <a:gd name="connsiteY125" fmla="*/ 252412 h 1254918"/>
              <a:gd name="connsiteX126" fmla="*/ 640556 w 2081213"/>
              <a:gd name="connsiteY126" fmla="*/ 238125 h 1254918"/>
              <a:gd name="connsiteX127" fmla="*/ 576263 w 2081213"/>
              <a:gd name="connsiteY127" fmla="*/ 247650 h 125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081213" h="1254918">
                <a:moveTo>
                  <a:pt x="576263" y="247650"/>
                </a:moveTo>
                <a:lnTo>
                  <a:pt x="631031" y="309562"/>
                </a:lnTo>
                <a:lnTo>
                  <a:pt x="685800" y="392906"/>
                </a:lnTo>
                <a:lnTo>
                  <a:pt x="700088" y="416718"/>
                </a:lnTo>
                <a:lnTo>
                  <a:pt x="700088" y="416718"/>
                </a:lnTo>
                <a:lnTo>
                  <a:pt x="666750" y="419100"/>
                </a:lnTo>
                <a:lnTo>
                  <a:pt x="666750" y="419100"/>
                </a:lnTo>
                <a:lnTo>
                  <a:pt x="647700" y="454818"/>
                </a:lnTo>
                <a:lnTo>
                  <a:pt x="631031" y="471487"/>
                </a:lnTo>
                <a:lnTo>
                  <a:pt x="604838" y="495300"/>
                </a:lnTo>
                <a:lnTo>
                  <a:pt x="571500" y="523875"/>
                </a:lnTo>
                <a:lnTo>
                  <a:pt x="559594" y="531018"/>
                </a:lnTo>
                <a:lnTo>
                  <a:pt x="526256" y="519112"/>
                </a:lnTo>
                <a:lnTo>
                  <a:pt x="473869" y="507206"/>
                </a:lnTo>
                <a:lnTo>
                  <a:pt x="411956" y="519112"/>
                </a:lnTo>
                <a:lnTo>
                  <a:pt x="323850" y="557212"/>
                </a:lnTo>
                <a:lnTo>
                  <a:pt x="285750" y="576262"/>
                </a:lnTo>
                <a:lnTo>
                  <a:pt x="216694" y="561975"/>
                </a:lnTo>
                <a:lnTo>
                  <a:pt x="238125" y="607218"/>
                </a:lnTo>
                <a:lnTo>
                  <a:pt x="245269" y="635793"/>
                </a:lnTo>
                <a:lnTo>
                  <a:pt x="250031" y="661987"/>
                </a:lnTo>
                <a:lnTo>
                  <a:pt x="264319" y="681037"/>
                </a:lnTo>
                <a:lnTo>
                  <a:pt x="264319" y="681037"/>
                </a:lnTo>
                <a:lnTo>
                  <a:pt x="219075" y="685800"/>
                </a:lnTo>
                <a:lnTo>
                  <a:pt x="116681" y="738187"/>
                </a:lnTo>
                <a:lnTo>
                  <a:pt x="0" y="802481"/>
                </a:lnTo>
                <a:lnTo>
                  <a:pt x="14288" y="852487"/>
                </a:lnTo>
                <a:lnTo>
                  <a:pt x="38100" y="859631"/>
                </a:lnTo>
                <a:cubicBezTo>
                  <a:pt x="41247" y="860530"/>
                  <a:pt x="47625" y="862012"/>
                  <a:pt x="47625" y="862012"/>
                </a:cubicBezTo>
                <a:lnTo>
                  <a:pt x="88106" y="888206"/>
                </a:lnTo>
                <a:lnTo>
                  <a:pt x="121444" y="892968"/>
                </a:lnTo>
                <a:lnTo>
                  <a:pt x="154781" y="895350"/>
                </a:lnTo>
                <a:lnTo>
                  <a:pt x="214313" y="902493"/>
                </a:lnTo>
                <a:lnTo>
                  <a:pt x="290513" y="940593"/>
                </a:lnTo>
                <a:lnTo>
                  <a:pt x="316706" y="940593"/>
                </a:lnTo>
                <a:lnTo>
                  <a:pt x="345281" y="938212"/>
                </a:lnTo>
                <a:lnTo>
                  <a:pt x="428625" y="942975"/>
                </a:lnTo>
                <a:lnTo>
                  <a:pt x="502444" y="938212"/>
                </a:lnTo>
                <a:lnTo>
                  <a:pt x="502444" y="938212"/>
                </a:lnTo>
                <a:lnTo>
                  <a:pt x="507206" y="966787"/>
                </a:lnTo>
                <a:lnTo>
                  <a:pt x="519113" y="988218"/>
                </a:lnTo>
                <a:lnTo>
                  <a:pt x="516731" y="1004887"/>
                </a:lnTo>
                <a:lnTo>
                  <a:pt x="583406" y="1007268"/>
                </a:lnTo>
                <a:lnTo>
                  <a:pt x="692944" y="1026318"/>
                </a:lnTo>
                <a:lnTo>
                  <a:pt x="731044" y="1021556"/>
                </a:lnTo>
                <a:lnTo>
                  <a:pt x="731044" y="1064418"/>
                </a:lnTo>
                <a:lnTo>
                  <a:pt x="721519" y="1085850"/>
                </a:lnTo>
                <a:lnTo>
                  <a:pt x="716756" y="1135856"/>
                </a:lnTo>
                <a:lnTo>
                  <a:pt x="711994" y="1162050"/>
                </a:lnTo>
                <a:lnTo>
                  <a:pt x="731044" y="1188243"/>
                </a:lnTo>
                <a:lnTo>
                  <a:pt x="776288" y="1214437"/>
                </a:lnTo>
                <a:lnTo>
                  <a:pt x="833438" y="1214437"/>
                </a:lnTo>
                <a:lnTo>
                  <a:pt x="833438" y="1214437"/>
                </a:lnTo>
                <a:lnTo>
                  <a:pt x="850106" y="1190625"/>
                </a:lnTo>
                <a:lnTo>
                  <a:pt x="852488" y="1183481"/>
                </a:lnTo>
                <a:cubicBezTo>
                  <a:pt x="877948" y="1173297"/>
                  <a:pt x="868653" y="1177778"/>
                  <a:pt x="881063" y="1171575"/>
                </a:cubicBezTo>
                <a:lnTo>
                  <a:pt x="897731" y="1162050"/>
                </a:lnTo>
                <a:lnTo>
                  <a:pt x="957263" y="1147762"/>
                </a:lnTo>
                <a:lnTo>
                  <a:pt x="973931" y="1152525"/>
                </a:lnTo>
                <a:lnTo>
                  <a:pt x="1026319" y="1221581"/>
                </a:lnTo>
                <a:lnTo>
                  <a:pt x="1064419" y="1247775"/>
                </a:lnTo>
                <a:lnTo>
                  <a:pt x="1102519" y="1252537"/>
                </a:lnTo>
                <a:lnTo>
                  <a:pt x="1162050" y="1247775"/>
                </a:lnTo>
                <a:lnTo>
                  <a:pt x="1238250" y="1247775"/>
                </a:lnTo>
                <a:lnTo>
                  <a:pt x="1276350" y="1228725"/>
                </a:lnTo>
                <a:lnTo>
                  <a:pt x="1297781" y="1233487"/>
                </a:lnTo>
                <a:lnTo>
                  <a:pt x="1388269" y="1219200"/>
                </a:lnTo>
                <a:lnTo>
                  <a:pt x="1466850" y="1235868"/>
                </a:lnTo>
                <a:cubicBezTo>
                  <a:pt x="1490457" y="1246360"/>
                  <a:pt x="1480464" y="1245393"/>
                  <a:pt x="1495425" y="1245393"/>
                </a:cubicBezTo>
                <a:lnTo>
                  <a:pt x="1526381" y="1247775"/>
                </a:lnTo>
                <a:lnTo>
                  <a:pt x="1566863" y="1254918"/>
                </a:lnTo>
                <a:lnTo>
                  <a:pt x="1578769" y="1235868"/>
                </a:lnTo>
                <a:lnTo>
                  <a:pt x="1535906" y="1154906"/>
                </a:lnTo>
                <a:lnTo>
                  <a:pt x="1509713" y="1107281"/>
                </a:lnTo>
                <a:lnTo>
                  <a:pt x="1562100" y="1078706"/>
                </a:lnTo>
                <a:lnTo>
                  <a:pt x="1626394" y="1083468"/>
                </a:lnTo>
                <a:lnTo>
                  <a:pt x="1676400" y="1088231"/>
                </a:lnTo>
                <a:lnTo>
                  <a:pt x="1700213" y="1078706"/>
                </a:lnTo>
                <a:lnTo>
                  <a:pt x="1707356" y="1076325"/>
                </a:lnTo>
                <a:lnTo>
                  <a:pt x="1754981" y="1066800"/>
                </a:lnTo>
                <a:lnTo>
                  <a:pt x="1795463" y="1054893"/>
                </a:lnTo>
                <a:lnTo>
                  <a:pt x="1824038" y="1050131"/>
                </a:lnTo>
                <a:lnTo>
                  <a:pt x="1976438" y="1090612"/>
                </a:lnTo>
                <a:lnTo>
                  <a:pt x="2081213" y="1042987"/>
                </a:lnTo>
                <a:lnTo>
                  <a:pt x="2071688" y="1012031"/>
                </a:lnTo>
                <a:lnTo>
                  <a:pt x="2071688" y="973931"/>
                </a:lnTo>
                <a:lnTo>
                  <a:pt x="2074069" y="926306"/>
                </a:lnTo>
                <a:lnTo>
                  <a:pt x="2071688" y="885825"/>
                </a:lnTo>
                <a:lnTo>
                  <a:pt x="2002631" y="816768"/>
                </a:lnTo>
                <a:lnTo>
                  <a:pt x="1966913" y="821531"/>
                </a:lnTo>
                <a:lnTo>
                  <a:pt x="1928813" y="821531"/>
                </a:lnTo>
                <a:lnTo>
                  <a:pt x="1862138" y="783431"/>
                </a:lnTo>
                <a:lnTo>
                  <a:pt x="1843088" y="766762"/>
                </a:lnTo>
                <a:lnTo>
                  <a:pt x="1797844" y="733425"/>
                </a:lnTo>
                <a:lnTo>
                  <a:pt x="1764506" y="678656"/>
                </a:lnTo>
                <a:lnTo>
                  <a:pt x="1750219" y="652462"/>
                </a:lnTo>
                <a:lnTo>
                  <a:pt x="1676400" y="566737"/>
                </a:lnTo>
                <a:lnTo>
                  <a:pt x="1569244" y="457200"/>
                </a:lnTo>
                <a:lnTo>
                  <a:pt x="1500188" y="447675"/>
                </a:lnTo>
                <a:lnTo>
                  <a:pt x="1426369" y="423862"/>
                </a:lnTo>
                <a:lnTo>
                  <a:pt x="1407319" y="414337"/>
                </a:lnTo>
                <a:lnTo>
                  <a:pt x="1352550" y="369093"/>
                </a:lnTo>
                <a:lnTo>
                  <a:pt x="1319213" y="288131"/>
                </a:lnTo>
                <a:lnTo>
                  <a:pt x="1283494" y="185737"/>
                </a:lnTo>
                <a:lnTo>
                  <a:pt x="1259681" y="145256"/>
                </a:lnTo>
                <a:lnTo>
                  <a:pt x="1245394" y="102393"/>
                </a:lnTo>
                <a:lnTo>
                  <a:pt x="1164431" y="42862"/>
                </a:lnTo>
                <a:lnTo>
                  <a:pt x="1100138" y="0"/>
                </a:lnTo>
                <a:lnTo>
                  <a:pt x="1078706" y="0"/>
                </a:lnTo>
                <a:lnTo>
                  <a:pt x="1069181" y="26193"/>
                </a:lnTo>
                <a:lnTo>
                  <a:pt x="1078706" y="64293"/>
                </a:lnTo>
                <a:lnTo>
                  <a:pt x="1100138" y="76200"/>
                </a:lnTo>
                <a:lnTo>
                  <a:pt x="1085850" y="95250"/>
                </a:lnTo>
                <a:lnTo>
                  <a:pt x="1090613" y="114300"/>
                </a:lnTo>
                <a:lnTo>
                  <a:pt x="1107281" y="130968"/>
                </a:lnTo>
                <a:lnTo>
                  <a:pt x="1112044" y="152400"/>
                </a:lnTo>
                <a:lnTo>
                  <a:pt x="1107281" y="173831"/>
                </a:lnTo>
                <a:lnTo>
                  <a:pt x="1112044" y="192881"/>
                </a:lnTo>
                <a:lnTo>
                  <a:pt x="1107281" y="202406"/>
                </a:lnTo>
                <a:lnTo>
                  <a:pt x="1088231" y="211931"/>
                </a:lnTo>
                <a:lnTo>
                  <a:pt x="1073944" y="240506"/>
                </a:lnTo>
                <a:lnTo>
                  <a:pt x="1004888" y="240506"/>
                </a:lnTo>
                <a:lnTo>
                  <a:pt x="916781" y="242887"/>
                </a:lnTo>
                <a:lnTo>
                  <a:pt x="812006" y="254793"/>
                </a:lnTo>
                <a:lnTo>
                  <a:pt x="762000" y="278606"/>
                </a:lnTo>
                <a:lnTo>
                  <a:pt x="709613" y="252412"/>
                </a:lnTo>
                <a:lnTo>
                  <a:pt x="640556" y="238125"/>
                </a:lnTo>
                <a:lnTo>
                  <a:pt x="576263" y="24765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73"/>
          </a:p>
        </p:txBody>
      </p:sp>
      <p:sp>
        <p:nvSpPr>
          <p:cNvPr id="10" name="Выноска 1 (с границей) 9"/>
          <p:cNvSpPr/>
          <p:nvPr/>
        </p:nvSpPr>
        <p:spPr>
          <a:xfrm>
            <a:off x="5682862" y="1115004"/>
            <a:ext cx="2572647" cy="445191"/>
          </a:xfrm>
          <a:prstGeom prst="accentCallout1">
            <a:avLst>
              <a:gd name="adj1" fmla="val 55055"/>
              <a:gd name="adj2" fmla="val 5935"/>
              <a:gd name="adj3" fmla="val 336389"/>
              <a:gd name="adj4" fmla="val -172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2263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Хонқа тумани</a:t>
            </a:r>
            <a:endParaRPr lang="ru-RU" sz="226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9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55" y="215246"/>
            <a:ext cx="10077816" cy="712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4" t="71001" r="5632"/>
          <a:stretch>
            <a:fillRect/>
          </a:stretch>
        </p:blipFill>
        <p:spPr bwMode="auto">
          <a:xfrm>
            <a:off x="9628268" y="5276029"/>
            <a:ext cx="1564433" cy="206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353" y="229242"/>
            <a:ext cx="276488" cy="60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6" descr="flag_uzbek_2">
            <a:hlinkClick r:id="rId5" action="ppaction://hlinksldjump"/>
          </p:cNvPr>
          <p:cNvPicPr>
            <a:picLocks noChangeAspect="1" noChangeArrowheads="1" noCrop="1"/>
          </p:cNvPicPr>
          <p:nvPr/>
        </p:nvPicPr>
        <p:blipFill>
          <a:blip r:embed="rId6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69" y="255295"/>
            <a:ext cx="591475" cy="42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59474" y="240443"/>
            <a:ext cx="87361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кадастрлари ягона тизимида Хонқа тумани кесимида</a:t>
            </a:r>
            <a:endParaRPr lang="ru-RU" sz="2400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Выноска 1 (с границей) 7">
            <a:hlinkClick r:id="rId7" action="ppaction://hlinksldjump"/>
          </p:cNvPr>
          <p:cNvSpPr/>
          <p:nvPr/>
        </p:nvSpPr>
        <p:spPr>
          <a:xfrm>
            <a:off x="9421775" y="2315155"/>
            <a:ext cx="988709" cy="355235"/>
          </a:xfrm>
          <a:prstGeom prst="accentCallout1">
            <a:avLst>
              <a:gd name="adj1" fmla="val 50973"/>
              <a:gd name="adj2" fmla="val 1496"/>
              <a:gd name="adj3" fmla="val 287394"/>
              <a:gd name="adj4" fmla="val -159325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СУВ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Выноска 1 (с границей) 12">
            <a:hlinkClick r:id="rId7" action="ppaction://hlinksldjump"/>
          </p:cNvPr>
          <p:cNvSpPr/>
          <p:nvPr/>
        </p:nvSpPr>
        <p:spPr>
          <a:xfrm>
            <a:off x="7995584" y="913468"/>
            <a:ext cx="1350942" cy="355235"/>
          </a:xfrm>
          <a:prstGeom prst="accentCallout1">
            <a:avLst>
              <a:gd name="adj1" fmla="val 38894"/>
              <a:gd name="adj2" fmla="val -674"/>
              <a:gd name="adj3" fmla="val 679912"/>
              <a:gd name="adj4" fmla="val -103978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ГИДРОТЕХНИКА ИНШООТЛАРИ ДАВЛАТ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Выноска 1 (с границей) 13">
            <a:hlinkClick r:id="rId7" action="ppaction://hlinksldjump"/>
          </p:cNvPr>
          <p:cNvSpPr/>
          <p:nvPr/>
        </p:nvSpPr>
        <p:spPr>
          <a:xfrm>
            <a:off x="2052846" y="2670391"/>
            <a:ext cx="1303693" cy="381483"/>
          </a:xfrm>
          <a:prstGeom prst="accentCallout1">
            <a:avLst>
              <a:gd name="adj1" fmla="val 50973"/>
              <a:gd name="adj2" fmla="val 98700"/>
              <a:gd name="adj3" fmla="val 252561"/>
              <a:gd name="adj4" fmla="val 297972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ШАХАРСОЗЛИК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Выноска 1 (с границей) 14">
            <a:hlinkClick r:id="rId8" action="ppaction://hlinksldjump"/>
          </p:cNvPr>
          <p:cNvSpPr/>
          <p:nvPr/>
        </p:nvSpPr>
        <p:spPr>
          <a:xfrm>
            <a:off x="10132245" y="2798134"/>
            <a:ext cx="1338693" cy="355235"/>
          </a:xfrm>
          <a:prstGeom prst="accentCallout1">
            <a:avLst>
              <a:gd name="adj1" fmla="val 54546"/>
              <a:gd name="adj2" fmla="val -1072"/>
              <a:gd name="adj3" fmla="val 610112"/>
              <a:gd name="adj4" fmla="val -21473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ТЕМИР ЙЎЛЛАР ДАВЛАТ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Выноска 1 (с границей) 15">
            <a:hlinkClick r:id="rId9" action="ppaction://hlinksldjump"/>
          </p:cNvPr>
          <p:cNvSpPr/>
          <p:nvPr/>
        </p:nvSpPr>
        <p:spPr>
          <a:xfrm>
            <a:off x="1683608" y="5503520"/>
            <a:ext cx="1525933" cy="381483"/>
          </a:xfrm>
          <a:prstGeom prst="accentCallout1">
            <a:avLst>
              <a:gd name="adj1" fmla="val 50973"/>
              <a:gd name="adj2" fmla="val 101200"/>
              <a:gd name="adj3" fmla="val -402604"/>
              <a:gd name="adj4" fmla="val 294314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АЛОҚА ОБЪЕКТЛАРИ ДАВЛАТ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Выноска 1 (с границей) 16">
            <a:hlinkClick r:id="rId7" action="ppaction://hlinksldjump"/>
          </p:cNvPr>
          <p:cNvSpPr/>
          <p:nvPr/>
        </p:nvSpPr>
        <p:spPr>
          <a:xfrm>
            <a:off x="3946261" y="913466"/>
            <a:ext cx="1525933" cy="381483"/>
          </a:xfrm>
          <a:prstGeom prst="accentCallout1">
            <a:avLst>
              <a:gd name="adj1" fmla="val 46691"/>
              <a:gd name="adj2" fmla="val 99853"/>
              <a:gd name="adj3" fmla="val 467699"/>
              <a:gd name="adj4" fmla="val 151951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ЭНЕРГЕТИКА ОБЪЕКТЛАРИ ДАВЛАТ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Выноска 1 (с границей) 17">
            <a:hlinkClick r:id="rId10" action="ppaction://hlinksldjump"/>
          </p:cNvPr>
          <p:cNvSpPr/>
          <p:nvPr/>
        </p:nvSpPr>
        <p:spPr>
          <a:xfrm>
            <a:off x="5108207" y="6549973"/>
            <a:ext cx="1532934" cy="530227"/>
          </a:xfrm>
          <a:prstGeom prst="accentCallout1">
            <a:avLst>
              <a:gd name="adj1" fmla="val 48583"/>
              <a:gd name="adj2" fmla="val 106166"/>
              <a:gd name="adj3" fmla="val -551426"/>
              <a:gd name="adj4" fmla="val 145879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ЧИҚИНДИЛАРНИ КЎМИШ ВА УТИЛИЗАЦИЯ ҚИЛИШ ЖОЙЛАРИ ДАВЛАТ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Выноска 1 (с границей) 18">
            <a:hlinkClick r:id="rId11" action="ppaction://hlinksldjump"/>
          </p:cNvPr>
          <p:cNvSpPr/>
          <p:nvPr/>
        </p:nvSpPr>
        <p:spPr>
          <a:xfrm>
            <a:off x="3221788" y="6549973"/>
            <a:ext cx="1532934" cy="530227"/>
          </a:xfrm>
          <a:prstGeom prst="accentCallout1">
            <a:avLst>
              <a:gd name="adj1" fmla="val 50973"/>
              <a:gd name="adj2" fmla="val 101200"/>
              <a:gd name="adj3" fmla="val -362077"/>
              <a:gd name="adj4" fmla="val 222700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ТЕХНОГЕН ХАВФИ ЮҚОРИ БЎЛГАН ЗОНАЛАР ДАВЛАТ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Выноска 1 (с границей) 19">
            <a:hlinkClick r:id="rId12" action="ppaction://hlinksldjump"/>
          </p:cNvPr>
          <p:cNvSpPr/>
          <p:nvPr/>
        </p:nvSpPr>
        <p:spPr>
          <a:xfrm>
            <a:off x="8671058" y="1604686"/>
            <a:ext cx="1461187" cy="531977"/>
          </a:xfrm>
          <a:prstGeom prst="accentCallout1">
            <a:avLst>
              <a:gd name="adj1" fmla="val 46473"/>
              <a:gd name="adj2" fmla="val 1668"/>
              <a:gd name="adj3" fmla="val 417298"/>
              <a:gd name="adj4" fmla="val -171050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МАДАНИЙ МЕРОС ОБЪЕКТЛАРИ ДАВЛАТ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Выноска 1 (с границей) 20">
            <a:hlinkClick r:id="rId13" action="ppaction://hlinksldjump"/>
          </p:cNvPr>
          <p:cNvSpPr/>
          <p:nvPr/>
        </p:nvSpPr>
        <p:spPr>
          <a:xfrm>
            <a:off x="1970591" y="1618687"/>
            <a:ext cx="2017664" cy="381483"/>
          </a:xfrm>
          <a:prstGeom prst="accentCallout1">
            <a:avLst>
              <a:gd name="adj1" fmla="val 50973"/>
              <a:gd name="adj2" fmla="val 98700"/>
              <a:gd name="adj3" fmla="val 259112"/>
              <a:gd name="adj4" fmla="val 180458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КАРТОГРАФИЯ-ГЕОДЕЗИЯ ДАВЛАТ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5664689" y="3450852"/>
            <a:ext cx="951959" cy="869712"/>
          </a:xfrm>
          <a:custGeom>
            <a:avLst/>
            <a:gdLst>
              <a:gd name="connsiteX0" fmla="*/ 609600 w 1428750"/>
              <a:gd name="connsiteY0" fmla="*/ 0 h 1304925"/>
              <a:gd name="connsiteX1" fmla="*/ 923925 w 1428750"/>
              <a:gd name="connsiteY1" fmla="*/ 80962 h 1304925"/>
              <a:gd name="connsiteX2" fmla="*/ 966787 w 1428750"/>
              <a:gd name="connsiteY2" fmla="*/ 66675 h 1304925"/>
              <a:gd name="connsiteX3" fmla="*/ 1162050 w 1428750"/>
              <a:gd name="connsiteY3" fmla="*/ 147637 h 1304925"/>
              <a:gd name="connsiteX4" fmla="*/ 1304925 w 1428750"/>
              <a:gd name="connsiteY4" fmla="*/ 395287 h 1304925"/>
              <a:gd name="connsiteX5" fmla="*/ 1381125 w 1428750"/>
              <a:gd name="connsiteY5" fmla="*/ 452437 h 1304925"/>
              <a:gd name="connsiteX6" fmla="*/ 1428750 w 1428750"/>
              <a:gd name="connsiteY6" fmla="*/ 590550 h 1304925"/>
              <a:gd name="connsiteX7" fmla="*/ 1381125 w 1428750"/>
              <a:gd name="connsiteY7" fmla="*/ 619125 h 1304925"/>
              <a:gd name="connsiteX8" fmla="*/ 1238250 w 1428750"/>
              <a:gd name="connsiteY8" fmla="*/ 538162 h 1304925"/>
              <a:gd name="connsiteX9" fmla="*/ 1300162 w 1428750"/>
              <a:gd name="connsiteY9" fmla="*/ 633412 h 1304925"/>
              <a:gd name="connsiteX10" fmla="*/ 1238250 w 1428750"/>
              <a:gd name="connsiteY10" fmla="*/ 838200 h 1304925"/>
              <a:gd name="connsiteX11" fmla="*/ 1219200 w 1428750"/>
              <a:gd name="connsiteY11" fmla="*/ 957262 h 1304925"/>
              <a:gd name="connsiteX12" fmla="*/ 1371600 w 1428750"/>
              <a:gd name="connsiteY12" fmla="*/ 981075 h 1304925"/>
              <a:gd name="connsiteX13" fmla="*/ 1357312 w 1428750"/>
              <a:gd name="connsiteY13" fmla="*/ 1047750 h 1304925"/>
              <a:gd name="connsiteX14" fmla="*/ 1200150 w 1428750"/>
              <a:gd name="connsiteY14" fmla="*/ 1028700 h 1304925"/>
              <a:gd name="connsiteX15" fmla="*/ 1119187 w 1428750"/>
              <a:gd name="connsiteY15" fmla="*/ 1085850 h 1304925"/>
              <a:gd name="connsiteX16" fmla="*/ 866775 w 1428750"/>
              <a:gd name="connsiteY16" fmla="*/ 1047750 h 1304925"/>
              <a:gd name="connsiteX17" fmla="*/ 771525 w 1428750"/>
              <a:gd name="connsiteY17" fmla="*/ 1252537 h 1304925"/>
              <a:gd name="connsiteX18" fmla="*/ 728662 w 1428750"/>
              <a:gd name="connsiteY18" fmla="*/ 1304925 h 1304925"/>
              <a:gd name="connsiteX19" fmla="*/ 0 w 1428750"/>
              <a:gd name="connsiteY19" fmla="*/ 847725 h 1304925"/>
              <a:gd name="connsiteX20" fmla="*/ 61912 w 1428750"/>
              <a:gd name="connsiteY20" fmla="*/ 781050 h 1304925"/>
              <a:gd name="connsiteX21" fmla="*/ 266700 w 1428750"/>
              <a:gd name="connsiteY21" fmla="*/ 871537 h 1304925"/>
              <a:gd name="connsiteX22" fmla="*/ 352425 w 1428750"/>
              <a:gd name="connsiteY22" fmla="*/ 766762 h 1304925"/>
              <a:gd name="connsiteX23" fmla="*/ 157162 w 1428750"/>
              <a:gd name="connsiteY23" fmla="*/ 619125 h 1304925"/>
              <a:gd name="connsiteX24" fmla="*/ 76200 w 1428750"/>
              <a:gd name="connsiteY24" fmla="*/ 385762 h 1304925"/>
              <a:gd name="connsiteX25" fmla="*/ 333375 w 1428750"/>
              <a:gd name="connsiteY25" fmla="*/ 271462 h 1304925"/>
              <a:gd name="connsiteX26" fmla="*/ 438150 w 1428750"/>
              <a:gd name="connsiteY26" fmla="*/ 228600 h 1304925"/>
              <a:gd name="connsiteX27" fmla="*/ 504825 w 1428750"/>
              <a:gd name="connsiteY27" fmla="*/ 209550 h 1304925"/>
              <a:gd name="connsiteX28" fmla="*/ 609600 w 1428750"/>
              <a:gd name="connsiteY28" fmla="*/ 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28750" h="1304925">
                <a:moveTo>
                  <a:pt x="609600" y="0"/>
                </a:moveTo>
                <a:lnTo>
                  <a:pt x="923925" y="80962"/>
                </a:lnTo>
                <a:lnTo>
                  <a:pt x="966787" y="66675"/>
                </a:lnTo>
                <a:lnTo>
                  <a:pt x="1162050" y="147637"/>
                </a:lnTo>
                <a:lnTo>
                  <a:pt x="1304925" y="395287"/>
                </a:lnTo>
                <a:lnTo>
                  <a:pt x="1381125" y="452437"/>
                </a:lnTo>
                <a:lnTo>
                  <a:pt x="1428750" y="590550"/>
                </a:lnTo>
                <a:lnTo>
                  <a:pt x="1381125" y="619125"/>
                </a:lnTo>
                <a:lnTo>
                  <a:pt x="1238250" y="538162"/>
                </a:lnTo>
                <a:lnTo>
                  <a:pt x="1300162" y="633412"/>
                </a:lnTo>
                <a:lnTo>
                  <a:pt x="1238250" y="838200"/>
                </a:lnTo>
                <a:lnTo>
                  <a:pt x="1219200" y="957262"/>
                </a:lnTo>
                <a:lnTo>
                  <a:pt x="1371600" y="981075"/>
                </a:lnTo>
                <a:lnTo>
                  <a:pt x="1357312" y="1047750"/>
                </a:lnTo>
                <a:lnTo>
                  <a:pt x="1200150" y="1028700"/>
                </a:lnTo>
                <a:lnTo>
                  <a:pt x="1119187" y="1085850"/>
                </a:lnTo>
                <a:lnTo>
                  <a:pt x="866775" y="1047750"/>
                </a:lnTo>
                <a:lnTo>
                  <a:pt x="771525" y="1252537"/>
                </a:lnTo>
                <a:lnTo>
                  <a:pt x="728662" y="1304925"/>
                </a:lnTo>
                <a:lnTo>
                  <a:pt x="0" y="847725"/>
                </a:lnTo>
                <a:lnTo>
                  <a:pt x="61912" y="781050"/>
                </a:lnTo>
                <a:lnTo>
                  <a:pt x="266700" y="871537"/>
                </a:lnTo>
                <a:lnTo>
                  <a:pt x="352425" y="766762"/>
                </a:lnTo>
                <a:lnTo>
                  <a:pt x="157162" y="619125"/>
                </a:lnTo>
                <a:lnTo>
                  <a:pt x="76200" y="385762"/>
                </a:lnTo>
                <a:lnTo>
                  <a:pt x="333375" y="271462"/>
                </a:lnTo>
                <a:lnTo>
                  <a:pt x="438150" y="228600"/>
                </a:lnTo>
                <a:lnTo>
                  <a:pt x="504825" y="209550"/>
                </a:lnTo>
                <a:lnTo>
                  <a:pt x="60960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  <p:sp>
        <p:nvSpPr>
          <p:cNvPr id="23" name="Выноска 1 (с границей) 22">
            <a:hlinkClick r:id="rId14" action="ppaction://hlinksldjump"/>
          </p:cNvPr>
          <p:cNvSpPr/>
          <p:nvPr/>
        </p:nvSpPr>
        <p:spPr>
          <a:xfrm>
            <a:off x="3452778" y="5678511"/>
            <a:ext cx="1532934" cy="531977"/>
          </a:xfrm>
          <a:prstGeom prst="accentCallout1">
            <a:avLst>
              <a:gd name="adj1" fmla="val 50973"/>
              <a:gd name="adj2" fmla="val 101200"/>
              <a:gd name="adj3" fmla="val -56118"/>
              <a:gd name="adj4" fmla="val 132535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uz-Cyrl-UZ" sz="9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ТАБИИЙ ХАВФИ ЮҚОРИ БЎЛГАН ЗОНАЛАР ДАВЛАТ КАДАСТРИ</a:t>
            </a:r>
            <a:endParaRPr lang="ru-RU" sz="9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3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215246"/>
            <a:ext cx="10076067" cy="712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80107" y="215906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uz-Cyrl-UZ" sz="2133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Техноген хавфи юқори бўлган зоналар давлат кадастри</a:t>
            </a:r>
            <a:endParaRPr lang="ru-RU" sz="213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820" name="Picture 6" descr="flag_uzbek_2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олилиния 5"/>
          <p:cNvSpPr/>
          <p:nvPr/>
        </p:nvSpPr>
        <p:spPr>
          <a:xfrm>
            <a:off x="5912470" y="3662593"/>
            <a:ext cx="129494" cy="234490"/>
          </a:xfrm>
          <a:custGeom>
            <a:avLst/>
            <a:gdLst>
              <a:gd name="connsiteX0" fmla="*/ 71438 w 142875"/>
              <a:gd name="connsiteY0" fmla="*/ 254793 h 254793"/>
              <a:gd name="connsiteX1" fmla="*/ 64294 w 142875"/>
              <a:gd name="connsiteY1" fmla="*/ 142875 h 254793"/>
              <a:gd name="connsiteX2" fmla="*/ 30956 w 142875"/>
              <a:gd name="connsiteY2" fmla="*/ 130968 h 254793"/>
              <a:gd name="connsiteX3" fmla="*/ 11906 w 142875"/>
              <a:gd name="connsiteY3" fmla="*/ 111918 h 254793"/>
              <a:gd name="connsiteX4" fmla="*/ 2381 w 142875"/>
              <a:gd name="connsiteY4" fmla="*/ 90487 h 254793"/>
              <a:gd name="connsiteX5" fmla="*/ 0 w 142875"/>
              <a:gd name="connsiteY5" fmla="*/ 69056 h 254793"/>
              <a:gd name="connsiteX6" fmla="*/ 2381 w 142875"/>
              <a:gd name="connsiteY6" fmla="*/ 45243 h 254793"/>
              <a:gd name="connsiteX7" fmla="*/ 16669 w 142875"/>
              <a:gd name="connsiteY7" fmla="*/ 19050 h 254793"/>
              <a:gd name="connsiteX8" fmla="*/ 40481 w 142875"/>
              <a:gd name="connsiteY8" fmla="*/ 9525 h 254793"/>
              <a:gd name="connsiteX9" fmla="*/ 73819 w 142875"/>
              <a:gd name="connsiteY9" fmla="*/ 0 h 254793"/>
              <a:gd name="connsiteX10" fmla="*/ 109538 w 142875"/>
              <a:gd name="connsiteY10" fmla="*/ 9525 h 254793"/>
              <a:gd name="connsiteX11" fmla="*/ 133350 w 142875"/>
              <a:gd name="connsiteY11" fmla="*/ 30956 h 254793"/>
              <a:gd name="connsiteX12" fmla="*/ 142875 w 142875"/>
              <a:gd name="connsiteY12" fmla="*/ 66675 h 254793"/>
              <a:gd name="connsiteX13" fmla="*/ 140494 w 142875"/>
              <a:gd name="connsiteY13" fmla="*/ 97631 h 254793"/>
              <a:gd name="connsiteX14" fmla="*/ 119063 w 142875"/>
              <a:gd name="connsiteY14" fmla="*/ 119062 h 254793"/>
              <a:gd name="connsiteX15" fmla="*/ 107156 w 142875"/>
              <a:gd name="connsiteY15" fmla="*/ 133350 h 254793"/>
              <a:gd name="connsiteX16" fmla="*/ 80963 w 142875"/>
              <a:gd name="connsiteY16" fmla="*/ 142875 h 254793"/>
              <a:gd name="connsiteX17" fmla="*/ 71438 w 142875"/>
              <a:gd name="connsiteY17" fmla="*/ 254793 h 25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2875" h="254793">
                <a:moveTo>
                  <a:pt x="71438" y="254793"/>
                </a:moveTo>
                <a:lnTo>
                  <a:pt x="64294" y="142875"/>
                </a:lnTo>
                <a:lnTo>
                  <a:pt x="30956" y="130968"/>
                </a:lnTo>
                <a:lnTo>
                  <a:pt x="11906" y="111918"/>
                </a:lnTo>
                <a:lnTo>
                  <a:pt x="2381" y="90487"/>
                </a:lnTo>
                <a:lnTo>
                  <a:pt x="0" y="69056"/>
                </a:lnTo>
                <a:lnTo>
                  <a:pt x="2381" y="45243"/>
                </a:lnTo>
                <a:lnTo>
                  <a:pt x="16669" y="19050"/>
                </a:lnTo>
                <a:lnTo>
                  <a:pt x="40481" y="9525"/>
                </a:lnTo>
                <a:lnTo>
                  <a:pt x="73819" y="0"/>
                </a:lnTo>
                <a:lnTo>
                  <a:pt x="109538" y="9525"/>
                </a:lnTo>
                <a:lnTo>
                  <a:pt x="133350" y="30956"/>
                </a:lnTo>
                <a:lnTo>
                  <a:pt x="142875" y="66675"/>
                </a:lnTo>
                <a:lnTo>
                  <a:pt x="140494" y="97631"/>
                </a:lnTo>
                <a:lnTo>
                  <a:pt x="119063" y="119062"/>
                </a:lnTo>
                <a:lnTo>
                  <a:pt x="107156" y="133350"/>
                </a:lnTo>
                <a:lnTo>
                  <a:pt x="80963" y="142875"/>
                </a:lnTo>
                <a:lnTo>
                  <a:pt x="71438" y="254793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213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Группа 7"/>
          <p:cNvGrpSpPr>
            <a:grpSpLocks/>
          </p:cNvGrpSpPr>
          <p:nvPr/>
        </p:nvGrpSpPr>
        <p:grpSpPr bwMode="auto">
          <a:xfrm>
            <a:off x="8221323" y="1042955"/>
            <a:ext cx="3536598" cy="2990622"/>
            <a:chOff x="9812665" y="1241703"/>
            <a:chExt cx="5303314" cy="4484784"/>
          </a:xfrm>
        </p:grpSpPr>
        <p:grpSp>
          <p:nvGrpSpPr>
            <p:cNvPr id="34823" name="Группа 15"/>
            <p:cNvGrpSpPr>
              <a:grpSpLocks/>
            </p:cNvGrpSpPr>
            <p:nvPr/>
          </p:nvGrpSpPr>
          <p:grpSpPr bwMode="auto">
            <a:xfrm>
              <a:off x="9812665" y="1241703"/>
              <a:ext cx="5303314" cy="4484784"/>
              <a:chOff x="222804" y="1347371"/>
              <a:chExt cx="5303314" cy="3986629"/>
            </a:xfrm>
          </p:grpSpPr>
          <p:sp>
            <p:nvSpPr>
              <p:cNvPr id="18" name="Прямоугольная выноска 17"/>
              <p:cNvSpPr/>
              <p:nvPr/>
            </p:nvSpPr>
            <p:spPr>
              <a:xfrm>
                <a:off x="222804" y="1347371"/>
                <a:ext cx="5303314" cy="3986629"/>
              </a:xfrm>
              <a:prstGeom prst="wedgeRectCallout">
                <a:avLst>
                  <a:gd name="adj1" fmla="val -111672"/>
                  <a:gd name="adj2" fmla="val 40460"/>
                </a:avLst>
              </a:prstGeom>
              <a:solidFill>
                <a:srgbClr val="FF0000">
                  <a:alpha val="45000"/>
                </a:srgb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 sz="1984"/>
              </a:p>
            </p:txBody>
          </p:sp>
          <p:pic>
            <p:nvPicPr>
              <p:cNvPr id="34826" name="Рисунок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804" y="1347371"/>
                <a:ext cx="5303314" cy="3986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4824" name="Рисунок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2665" y="1257954"/>
              <a:ext cx="5303314" cy="446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35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" t="11274" b="12866"/>
          <a:stretch/>
        </p:blipFill>
        <p:spPr>
          <a:xfrm>
            <a:off x="5480944" y="-1"/>
            <a:ext cx="8056677" cy="7559675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341126" y="-1"/>
            <a:ext cx="4728136" cy="7559675"/>
            <a:chOff x="309302" y="0"/>
            <a:chExt cx="4289279" cy="6858000"/>
          </a:xfrm>
        </p:grpSpPr>
        <p:grpSp>
          <p:nvGrpSpPr>
            <p:cNvPr id="7" name="Группа 6"/>
            <p:cNvGrpSpPr/>
            <p:nvPr/>
          </p:nvGrpSpPr>
          <p:grpSpPr>
            <a:xfrm>
              <a:off x="309302" y="0"/>
              <a:ext cx="4289279" cy="6858000"/>
              <a:chOff x="309302" y="0"/>
              <a:chExt cx="4289279" cy="6858000"/>
            </a:xfrm>
          </p:grpSpPr>
          <p:sp>
            <p:nvSpPr>
              <p:cNvPr id="6" name="Овальная выноска 5"/>
              <p:cNvSpPr/>
              <p:nvPr/>
            </p:nvSpPr>
            <p:spPr bwMode="auto">
              <a:xfrm>
                <a:off x="1168363" y="1447800"/>
                <a:ext cx="1956612" cy="4629150"/>
              </a:xfrm>
              <a:prstGeom prst="wedgeEllipseCallout">
                <a:avLst>
                  <a:gd name="adj1" fmla="val 330504"/>
                  <a:gd name="adj2" fmla="val -24552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ru-RU" sz="1984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" name="Рисунок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3" t="18811" r="9760" b="5609"/>
              <a:stretch/>
            </p:blipFill>
            <p:spPr>
              <a:xfrm>
                <a:off x="309302" y="0"/>
                <a:ext cx="4289279" cy="6858000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898137" y="70051"/>
              <a:ext cx="3111607" cy="5144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uz-Cyrl-UZ" sz="3085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Туман ва зоналар</a:t>
              </a:r>
              <a:endParaRPr lang="ru-RU" sz="3085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176" y="-1"/>
            <a:ext cx="13355426" cy="7559675"/>
            <a:chOff x="-28014" y="0"/>
            <a:chExt cx="12115800" cy="6858000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7" r="6011"/>
            <a:stretch/>
          </p:blipFill>
          <p:spPr>
            <a:xfrm>
              <a:off x="-28014" y="0"/>
              <a:ext cx="12115800" cy="6858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3877" y="43190"/>
              <a:ext cx="4657725" cy="514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z-Cyrl-UZ" sz="3085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Массивлар ва мавзелар</a:t>
              </a:r>
              <a:endParaRPr lang="ru-RU" sz="3085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" r="17149" b="1"/>
          <a:stretch/>
        </p:blipFill>
        <p:spPr>
          <a:xfrm>
            <a:off x="178" y="47611"/>
            <a:ext cx="13392547" cy="7559675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529444" y="2257402"/>
            <a:ext cx="9902992" cy="4871792"/>
            <a:chOff x="787363" y="822871"/>
            <a:chExt cx="8639022" cy="3625304"/>
          </a:xfrm>
        </p:grpSpPr>
        <p:sp>
          <p:nvSpPr>
            <p:cNvPr id="10" name="Прямоугольная выноска 9"/>
            <p:cNvSpPr/>
            <p:nvPr/>
          </p:nvSpPr>
          <p:spPr>
            <a:xfrm>
              <a:off x="787363" y="822871"/>
              <a:ext cx="8639022" cy="3625304"/>
            </a:xfrm>
            <a:prstGeom prst="wedgeRectCallout">
              <a:avLst>
                <a:gd name="adj1" fmla="val 54485"/>
                <a:gd name="adj2" fmla="val -73173"/>
              </a:avLst>
            </a:prstGeom>
            <a:solidFill>
              <a:schemeClr val="bg2">
                <a:lumMod val="75000"/>
                <a:alpha val="19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84"/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63" y="822871"/>
              <a:ext cx="8639022" cy="3625304"/>
            </a:xfrm>
            <a:prstGeom prst="rect">
              <a:avLst/>
            </a:prstGeom>
          </p:spPr>
        </p:pic>
      </p:grpSp>
      <p:sp>
        <p:nvSpPr>
          <p:cNvPr id="16" name="Прямоугольник 15"/>
          <p:cNvSpPr/>
          <p:nvPr/>
        </p:nvSpPr>
        <p:spPr>
          <a:xfrm>
            <a:off x="175" y="2712"/>
            <a:ext cx="4276550" cy="4316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20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ЕР КАДАСТРИ</a:t>
            </a:r>
          </a:p>
        </p:txBody>
      </p:sp>
    </p:spTree>
    <p:extLst>
      <p:ext uri="{BB962C8B-B14F-4D97-AF65-F5344CB8AC3E}">
        <p14:creationId xmlns:p14="http://schemas.microsoft.com/office/powerpoint/2010/main" val="37136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" r="17149" b="1"/>
          <a:stretch/>
        </p:blipFill>
        <p:spPr>
          <a:xfrm>
            <a:off x="178" y="18811"/>
            <a:ext cx="13392547" cy="7559675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463993" y="591435"/>
            <a:ext cx="4209794" cy="6414422"/>
            <a:chOff x="7765699" y="271282"/>
            <a:chExt cx="3819049" cy="5819048"/>
          </a:xfrm>
        </p:grpSpPr>
        <p:sp>
          <p:nvSpPr>
            <p:cNvPr id="8" name="Прямоугольная выноска 7"/>
            <p:cNvSpPr/>
            <p:nvPr/>
          </p:nvSpPr>
          <p:spPr>
            <a:xfrm>
              <a:off x="7765700" y="271282"/>
              <a:ext cx="3819048" cy="5819048"/>
            </a:xfrm>
            <a:prstGeom prst="wedgeRectCallout">
              <a:avLst>
                <a:gd name="adj1" fmla="val -124019"/>
                <a:gd name="adj2" fmla="val -35328"/>
              </a:avLst>
            </a:prstGeom>
            <a:solidFill>
              <a:schemeClr val="bg2">
                <a:lumMod val="75000"/>
                <a:alpha val="19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84"/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5699" y="271282"/>
              <a:ext cx="3819048" cy="5819048"/>
            </a:xfrm>
            <a:prstGeom prst="rect">
              <a:avLst/>
            </a:prstGeom>
          </p:spPr>
        </p:pic>
      </p:grpSp>
      <p:grpSp>
        <p:nvGrpSpPr>
          <p:cNvPr id="7" name="Группа 6"/>
          <p:cNvGrpSpPr/>
          <p:nvPr/>
        </p:nvGrpSpPr>
        <p:grpSpPr>
          <a:xfrm>
            <a:off x="176" y="3150883"/>
            <a:ext cx="4787196" cy="4125808"/>
            <a:chOff x="293097" y="2223777"/>
            <a:chExt cx="4342857" cy="3742857"/>
          </a:xfrm>
        </p:grpSpPr>
        <p:sp>
          <p:nvSpPr>
            <p:cNvPr id="6" name="Прямоугольная выноска 5"/>
            <p:cNvSpPr/>
            <p:nvPr/>
          </p:nvSpPr>
          <p:spPr>
            <a:xfrm>
              <a:off x="293097" y="2223777"/>
              <a:ext cx="4342857" cy="3742857"/>
            </a:xfrm>
            <a:prstGeom prst="wedgeRectCallout">
              <a:avLst>
                <a:gd name="adj1" fmla="val 63174"/>
                <a:gd name="adj2" fmla="val -98767"/>
              </a:avLst>
            </a:prstGeom>
            <a:solidFill>
              <a:schemeClr val="bg2">
                <a:lumMod val="75000"/>
                <a:alpha val="19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984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097" y="2223777"/>
              <a:ext cx="4342857" cy="3742857"/>
            </a:xfrm>
            <a:prstGeom prst="rect">
              <a:avLst/>
            </a:prstGeom>
          </p:spPr>
        </p:pic>
      </p:grp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39462"/>
              </p:ext>
            </p:extLst>
          </p:nvPr>
        </p:nvGraphicFramePr>
        <p:xfrm>
          <a:off x="178" y="3"/>
          <a:ext cx="6638749" cy="5914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3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435">
                <a:tc>
                  <a:txBody>
                    <a:bodyPr/>
                    <a:lstStyle/>
                    <a:p>
                      <a:pPr algn="ctr" rtl="0">
                        <a:defRPr sz="2400" b="1" i="0" u="none" strike="noStrike" kern="1200" baseline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defRPr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БИНОЛАР ВА ИНШООТЛАР ДАВЛАТ КАДАСТРИ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9" marB="50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Группа 6"/>
          <p:cNvGrpSpPr>
            <a:grpSpLocks/>
          </p:cNvGrpSpPr>
          <p:nvPr/>
        </p:nvGrpSpPr>
        <p:grpSpPr bwMode="auto">
          <a:xfrm>
            <a:off x="1683610" y="215246"/>
            <a:ext cx="10076067" cy="7130943"/>
            <a:chOff x="4716" y="0"/>
            <a:chExt cx="15114634" cy="10695150"/>
          </a:xfrm>
        </p:grpSpPr>
        <p:pic>
          <p:nvPicPr>
            <p:cNvPr id="24589" name="Рисунок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" y="0"/>
              <a:ext cx="15114634" cy="1069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1457628" y="8978616"/>
              <a:ext cx="3362472" cy="494597"/>
            </a:xfrm>
            <a:prstGeom prst="rect">
              <a:avLst/>
            </a:prstGeom>
            <a:solidFill>
              <a:srgbClr val="DBFAFF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uz-Cyrl-UZ" sz="1543" b="1" i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Шартли белгилар</a:t>
              </a:r>
              <a:endParaRPr lang="ru-RU" sz="1543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80107" y="215906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Давлат сув ва Гидротехника иншоотлари давлат кадастри</a:t>
            </a:r>
            <a:endParaRPr lang="ru-RU" sz="2400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80" name="Picture 6" descr="flag_uzbek_2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Группа 8"/>
          <p:cNvGrpSpPr>
            <a:grpSpLocks/>
          </p:cNvGrpSpPr>
          <p:nvPr/>
        </p:nvGrpSpPr>
        <p:grpSpPr bwMode="auto">
          <a:xfrm>
            <a:off x="8970297" y="313240"/>
            <a:ext cx="2728133" cy="2908374"/>
            <a:chOff x="10935158" y="147042"/>
            <a:chExt cx="4092686" cy="4361794"/>
          </a:xfrm>
        </p:grpSpPr>
        <p:sp>
          <p:nvSpPr>
            <p:cNvPr id="10" name="Прямоугольная выноска 9"/>
            <p:cNvSpPr/>
            <p:nvPr/>
          </p:nvSpPr>
          <p:spPr>
            <a:xfrm>
              <a:off x="10935158" y="147042"/>
              <a:ext cx="4092686" cy="4361794"/>
            </a:xfrm>
            <a:prstGeom prst="wedgeRectCallout">
              <a:avLst>
                <a:gd name="adj1" fmla="val -80942"/>
                <a:gd name="adj2" fmla="val 54561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>
                  <a:alpha val="3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4588" name="Рисунок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5158" y="147042"/>
              <a:ext cx="4092686" cy="4361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Группа 13"/>
          <p:cNvGrpSpPr>
            <a:grpSpLocks/>
          </p:cNvGrpSpPr>
          <p:nvPr/>
        </p:nvGrpSpPr>
        <p:grpSpPr bwMode="auto">
          <a:xfrm>
            <a:off x="1786851" y="1356191"/>
            <a:ext cx="3251360" cy="3386104"/>
            <a:chOff x="159246" y="1711126"/>
            <a:chExt cx="4877211" cy="5077816"/>
          </a:xfrm>
        </p:grpSpPr>
        <p:sp>
          <p:nvSpPr>
            <p:cNvPr id="13" name="Прямоугольная выноска 12"/>
            <p:cNvSpPr/>
            <p:nvPr/>
          </p:nvSpPr>
          <p:spPr>
            <a:xfrm>
              <a:off x="159246" y="1711126"/>
              <a:ext cx="4877211" cy="5077816"/>
            </a:xfrm>
            <a:prstGeom prst="wedgeRectCallout">
              <a:avLst>
                <a:gd name="adj1" fmla="val 111057"/>
                <a:gd name="adj2" fmla="val 76198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>
                  <a:alpha val="3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4586" name="Рисунок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46" y="1711126"/>
              <a:ext cx="4877211" cy="507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Полилиния 10"/>
          <p:cNvSpPr/>
          <p:nvPr/>
        </p:nvSpPr>
        <p:spPr>
          <a:xfrm>
            <a:off x="1695856" y="4878796"/>
            <a:ext cx="7521178" cy="1844421"/>
          </a:xfrm>
          <a:custGeom>
            <a:avLst/>
            <a:gdLst>
              <a:gd name="connsiteX0" fmla="*/ 11875 w 11281558"/>
              <a:gd name="connsiteY0" fmla="*/ 451263 h 2766951"/>
              <a:gd name="connsiteX1" fmla="*/ 498763 w 11281558"/>
              <a:gd name="connsiteY1" fmla="*/ 463138 h 2766951"/>
              <a:gd name="connsiteX2" fmla="*/ 665018 w 11281558"/>
              <a:gd name="connsiteY2" fmla="*/ 427512 h 2766951"/>
              <a:gd name="connsiteX3" fmla="*/ 760020 w 11281558"/>
              <a:gd name="connsiteY3" fmla="*/ 463138 h 2766951"/>
              <a:gd name="connsiteX4" fmla="*/ 997527 w 11281558"/>
              <a:gd name="connsiteY4" fmla="*/ 451263 h 2766951"/>
              <a:gd name="connsiteX5" fmla="*/ 1365662 w 11281558"/>
              <a:gd name="connsiteY5" fmla="*/ 427512 h 2766951"/>
              <a:gd name="connsiteX6" fmla="*/ 1603168 w 11281558"/>
              <a:gd name="connsiteY6" fmla="*/ 356260 h 2766951"/>
              <a:gd name="connsiteX7" fmla="*/ 1852550 w 11281558"/>
              <a:gd name="connsiteY7" fmla="*/ 320634 h 2766951"/>
              <a:gd name="connsiteX8" fmla="*/ 2090057 w 11281558"/>
              <a:gd name="connsiteY8" fmla="*/ 296883 h 2766951"/>
              <a:gd name="connsiteX9" fmla="*/ 2280062 w 11281558"/>
              <a:gd name="connsiteY9" fmla="*/ 249382 h 2766951"/>
              <a:gd name="connsiteX10" fmla="*/ 2517568 w 11281558"/>
              <a:gd name="connsiteY10" fmla="*/ 190005 h 2766951"/>
              <a:gd name="connsiteX11" fmla="*/ 2956955 w 11281558"/>
              <a:gd name="connsiteY11" fmla="*/ 130629 h 2766951"/>
              <a:gd name="connsiteX12" fmla="*/ 3479470 w 11281558"/>
              <a:gd name="connsiteY12" fmla="*/ 213756 h 2766951"/>
              <a:gd name="connsiteX13" fmla="*/ 3681350 w 11281558"/>
              <a:gd name="connsiteY13" fmla="*/ 273133 h 2766951"/>
              <a:gd name="connsiteX14" fmla="*/ 4049485 w 11281558"/>
              <a:gd name="connsiteY14" fmla="*/ 356260 h 2766951"/>
              <a:gd name="connsiteX15" fmla="*/ 4453246 w 11281558"/>
              <a:gd name="connsiteY15" fmla="*/ 439387 h 2766951"/>
              <a:gd name="connsiteX16" fmla="*/ 4762005 w 11281558"/>
              <a:gd name="connsiteY16" fmla="*/ 498764 h 2766951"/>
              <a:gd name="connsiteX17" fmla="*/ 5308270 w 11281558"/>
              <a:gd name="connsiteY17" fmla="*/ 581891 h 2766951"/>
              <a:gd name="connsiteX18" fmla="*/ 5866410 w 11281558"/>
              <a:gd name="connsiteY18" fmla="*/ 736270 h 2766951"/>
              <a:gd name="connsiteX19" fmla="*/ 6293922 w 11281558"/>
              <a:gd name="connsiteY19" fmla="*/ 938151 h 2766951"/>
              <a:gd name="connsiteX20" fmla="*/ 6531428 w 11281558"/>
              <a:gd name="connsiteY20" fmla="*/ 1009403 h 2766951"/>
              <a:gd name="connsiteX21" fmla="*/ 6840187 w 11281558"/>
              <a:gd name="connsiteY21" fmla="*/ 1068779 h 2766951"/>
              <a:gd name="connsiteX22" fmla="*/ 7160820 w 11281558"/>
              <a:gd name="connsiteY22" fmla="*/ 1128156 h 2766951"/>
              <a:gd name="connsiteX23" fmla="*/ 7327075 w 11281558"/>
              <a:gd name="connsiteY23" fmla="*/ 1175657 h 2766951"/>
              <a:gd name="connsiteX24" fmla="*/ 7885215 w 11281558"/>
              <a:gd name="connsiteY24" fmla="*/ 1199408 h 2766951"/>
              <a:gd name="connsiteX25" fmla="*/ 8467106 w 11281558"/>
              <a:gd name="connsiteY25" fmla="*/ 1270660 h 2766951"/>
              <a:gd name="connsiteX26" fmla="*/ 8502732 w 11281558"/>
              <a:gd name="connsiteY26" fmla="*/ 1246909 h 2766951"/>
              <a:gd name="connsiteX27" fmla="*/ 8870867 w 11281558"/>
              <a:gd name="connsiteY27" fmla="*/ 1496291 h 2766951"/>
              <a:gd name="connsiteX28" fmla="*/ 9155875 w 11281558"/>
              <a:gd name="connsiteY28" fmla="*/ 1793174 h 2766951"/>
              <a:gd name="connsiteX29" fmla="*/ 9227127 w 11281558"/>
              <a:gd name="connsiteY29" fmla="*/ 1888177 h 2766951"/>
              <a:gd name="connsiteX30" fmla="*/ 9547761 w 11281558"/>
              <a:gd name="connsiteY30" fmla="*/ 1923803 h 2766951"/>
              <a:gd name="connsiteX31" fmla="*/ 10200904 w 11281558"/>
              <a:gd name="connsiteY31" fmla="*/ 2066307 h 2766951"/>
              <a:gd name="connsiteX32" fmla="*/ 10628415 w 11281558"/>
              <a:gd name="connsiteY32" fmla="*/ 2386940 h 2766951"/>
              <a:gd name="connsiteX33" fmla="*/ 10854046 w 11281558"/>
              <a:gd name="connsiteY33" fmla="*/ 2541320 h 2766951"/>
              <a:gd name="connsiteX34" fmla="*/ 11032176 w 11281558"/>
              <a:gd name="connsiteY34" fmla="*/ 2671948 h 2766951"/>
              <a:gd name="connsiteX35" fmla="*/ 11115304 w 11281558"/>
              <a:gd name="connsiteY35" fmla="*/ 2719450 h 2766951"/>
              <a:gd name="connsiteX36" fmla="*/ 11281558 w 11281558"/>
              <a:gd name="connsiteY36" fmla="*/ 2766951 h 2766951"/>
              <a:gd name="connsiteX37" fmla="*/ 11281558 w 11281558"/>
              <a:gd name="connsiteY37" fmla="*/ 2636322 h 2766951"/>
              <a:gd name="connsiteX38" fmla="*/ 11067802 w 11281558"/>
              <a:gd name="connsiteY38" fmla="*/ 2553195 h 2766951"/>
              <a:gd name="connsiteX39" fmla="*/ 10806545 w 11281558"/>
              <a:gd name="connsiteY39" fmla="*/ 2398816 h 2766951"/>
              <a:gd name="connsiteX40" fmla="*/ 10640291 w 11281558"/>
              <a:gd name="connsiteY40" fmla="*/ 2268187 h 2766951"/>
              <a:gd name="connsiteX41" fmla="*/ 10307781 w 11281558"/>
              <a:gd name="connsiteY41" fmla="*/ 1971304 h 2766951"/>
              <a:gd name="connsiteX42" fmla="*/ 10141527 w 11281558"/>
              <a:gd name="connsiteY42" fmla="*/ 1923803 h 2766951"/>
              <a:gd name="connsiteX43" fmla="*/ 9571511 w 11281558"/>
              <a:gd name="connsiteY43" fmla="*/ 1840676 h 2766951"/>
              <a:gd name="connsiteX44" fmla="*/ 9167750 w 11281558"/>
              <a:gd name="connsiteY44" fmla="*/ 1638795 h 2766951"/>
              <a:gd name="connsiteX45" fmla="*/ 8704613 w 11281558"/>
              <a:gd name="connsiteY45" fmla="*/ 1270660 h 2766951"/>
              <a:gd name="connsiteX46" fmla="*/ 8562109 w 11281558"/>
              <a:gd name="connsiteY46" fmla="*/ 1163782 h 2766951"/>
              <a:gd name="connsiteX47" fmla="*/ 8502732 w 11281558"/>
              <a:gd name="connsiteY47" fmla="*/ 1151907 h 2766951"/>
              <a:gd name="connsiteX48" fmla="*/ 8395854 w 11281558"/>
              <a:gd name="connsiteY48" fmla="*/ 1092530 h 2766951"/>
              <a:gd name="connsiteX49" fmla="*/ 8087096 w 11281558"/>
              <a:gd name="connsiteY49" fmla="*/ 1045029 h 2766951"/>
              <a:gd name="connsiteX50" fmla="*/ 7469579 w 11281558"/>
              <a:gd name="connsiteY50" fmla="*/ 997528 h 2766951"/>
              <a:gd name="connsiteX51" fmla="*/ 7243948 w 11281558"/>
              <a:gd name="connsiteY51" fmla="*/ 1009403 h 2766951"/>
              <a:gd name="connsiteX52" fmla="*/ 7006441 w 11281558"/>
              <a:gd name="connsiteY52" fmla="*/ 961902 h 2766951"/>
              <a:gd name="connsiteX53" fmla="*/ 6555179 w 11281558"/>
              <a:gd name="connsiteY53" fmla="*/ 890650 h 2766951"/>
              <a:gd name="connsiteX54" fmla="*/ 6412675 w 11281558"/>
              <a:gd name="connsiteY54" fmla="*/ 866899 h 2766951"/>
              <a:gd name="connsiteX55" fmla="*/ 6092041 w 11281558"/>
              <a:gd name="connsiteY55" fmla="*/ 700644 h 2766951"/>
              <a:gd name="connsiteX56" fmla="*/ 5807033 w 11281558"/>
              <a:gd name="connsiteY56" fmla="*/ 570016 h 2766951"/>
              <a:gd name="connsiteX57" fmla="*/ 5142015 w 11281558"/>
              <a:gd name="connsiteY57" fmla="*/ 451263 h 2766951"/>
              <a:gd name="connsiteX58" fmla="*/ 4655127 w 11281558"/>
              <a:gd name="connsiteY58" fmla="*/ 356260 h 2766951"/>
              <a:gd name="connsiteX59" fmla="*/ 4393870 w 11281558"/>
              <a:gd name="connsiteY59" fmla="*/ 332509 h 2766951"/>
              <a:gd name="connsiteX60" fmla="*/ 3693226 w 11281558"/>
              <a:gd name="connsiteY60" fmla="*/ 166255 h 2766951"/>
              <a:gd name="connsiteX61" fmla="*/ 3182587 w 11281558"/>
              <a:gd name="connsiteY61" fmla="*/ 35626 h 2766951"/>
              <a:gd name="connsiteX62" fmla="*/ 2956955 w 11281558"/>
              <a:gd name="connsiteY62" fmla="*/ 0 h 2766951"/>
              <a:gd name="connsiteX63" fmla="*/ 2612571 w 11281558"/>
              <a:gd name="connsiteY63" fmla="*/ 47502 h 2766951"/>
              <a:gd name="connsiteX64" fmla="*/ 2363189 w 11281558"/>
              <a:gd name="connsiteY64" fmla="*/ 130629 h 2766951"/>
              <a:gd name="connsiteX65" fmla="*/ 2149433 w 11281558"/>
              <a:gd name="connsiteY65" fmla="*/ 178130 h 2766951"/>
              <a:gd name="connsiteX66" fmla="*/ 1781298 w 11281558"/>
              <a:gd name="connsiteY66" fmla="*/ 225631 h 2766951"/>
              <a:gd name="connsiteX67" fmla="*/ 1508166 w 11281558"/>
              <a:gd name="connsiteY67" fmla="*/ 249382 h 2766951"/>
              <a:gd name="connsiteX68" fmla="*/ 1151906 w 11281558"/>
              <a:gd name="connsiteY68" fmla="*/ 320634 h 2766951"/>
              <a:gd name="connsiteX69" fmla="*/ 807522 w 11281558"/>
              <a:gd name="connsiteY69" fmla="*/ 332509 h 2766951"/>
              <a:gd name="connsiteX70" fmla="*/ 498763 w 11281558"/>
              <a:gd name="connsiteY70" fmla="*/ 332509 h 2766951"/>
              <a:gd name="connsiteX71" fmla="*/ 0 w 11281558"/>
              <a:gd name="connsiteY71" fmla="*/ 356260 h 2766951"/>
              <a:gd name="connsiteX72" fmla="*/ 11875 w 11281558"/>
              <a:gd name="connsiteY72" fmla="*/ 451263 h 276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281558" h="2766951">
                <a:moveTo>
                  <a:pt x="11875" y="451263"/>
                </a:moveTo>
                <a:lnTo>
                  <a:pt x="498763" y="463138"/>
                </a:lnTo>
                <a:lnTo>
                  <a:pt x="665018" y="427512"/>
                </a:lnTo>
                <a:lnTo>
                  <a:pt x="760020" y="463138"/>
                </a:lnTo>
                <a:lnTo>
                  <a:pt x="997527" y="451263"/>
                </a:lnTo>
                <a:lnTo>
                  <a:pt x="1365662" y="427512"/>
                </a:lnTo>
                <a:lnTo>
                  <a:pt x="1603168" y="356260"/>
                </a:lnTo>
                <a:lnTo>
                  <a:pt x="1852550" y="320634"/>
                </a:lnTo>
                <a:lnTo>
                  <a:pt x="2090057" y="296883"/>
                </a:lnTo>
                <a:lnTo>
                  <a:pt x="2280062" y="249382"/>
                </a:lnTo>
                <a:lnTo>
                  <a:pt x="2517568" y="190005"/>
                </a:lnTo>
                <a:lnTo>
                  <a:pt x="2956955" y="130629"/>
                </a:lnTo>
                <a:lnTo>
                  <a:pt x="3479470" y="213756"/>
                </a:lnTo>
                <a:lnTo>
                  <a:pt x="3681350" y="273133"/>
                </a:lnTo>
                <a:lnTo>
                  <a:pt x="4049485" y="356260"/>
                </a:lnTo>
                <a:lnTo>
                  <a:pt x="4453246" y="439387"/>
                </a:lnTo>
                <a:lnTo>
                  <a:pt x="4762005" y="498764"/>
                </a:lnTo>
                <a:lnTo>
                  <a:pt x="5308270" y="581891"/>
                </a:lnTo>
                <a:lnTo>
                  <a:pt x="5866410" y="736270"/>
                </a:lnTo>
                <a:lnTo>
                  <a:pt x="6293922" y="938151"/>
                </a:lnTo>
                <a:lnTo>
                  <a:pt x="6531428" y="1009403"/>
                </a:lnTo>
                <a:lnTo>
                  <a:pt x="6840187" y="1068779"/>
                </a:lnTo>
                <a:lnTo>
                  <a:pt x="7160820" y="1128156"/>
                </a:lnTo>
                <a:lnTo>
                  <a:pt x="7327075" y="1175657"/>
                </a:lnTo>
                <a:lnTo>
                  <a:pt x="7885215" y="1199408"/>
                </a:lnTo>
                <a:lnTo>
                  <a:pt x="8467106" y="1270660"/>
                </a:lnTo>
                <a:lnTo>
                  <a:pt x="8502732" y="1246909"/>
                </a:lnTo>
                <a:lnTo>
                  <a:pt x="8870867" y="1496291"/>
                </a:lnTo>
                <a:lnTo>
                  <a:pt x="9155875" y="1793174"/>
                </a:lnTo>
                <a:cubicBezTo>
                  <a:pt x="9218506" y="1880857"/>
                  <a:pt x="9191174" y="1852224"/>
                  <a:pt x="9227127" y="1888177"/>
                </a:cubicBezTo>
                <a:lnTo>
                  <a:pt x="9547761" y="1923803"/>
                </a:lnTo>
                <a:lnTo>
                  <a:pt x="10200904" y="2066307"/>
                </a:lnTo>
                <a:lnTo>
                  <a:pt x="10628415" y="2386940"/>
                </a:lnTo>
                <a:lnTo>
                  <a:pt x="10854046" y="2541320"/>
                </a:lnTo>
                <a:lnTo>
                  <a:pt x="11032176" y="2671948"/>
                </a:lnTo>
                <a:lnTo>
                  <a:pt x="11115304" y="2719450"/>
                </a:lnTo>
                <a:lnTo>
                  <a:pt x="11281558" y="2766951"/>
                </a:lnTo>
                <a:lnTo>
                  <a:pt x="11281558" y="2636322"/>
                </a:lnTo>
                <a:lnTo>
                  <a:pt x="11067802" y="2553195"/>
                </a:lnTo>
                <a:lnTo>
                  <a:pt x="10806545" y="2398816"/>
                </a:lnTo>
                <a:lnTo>
                  <a:pt x="10640291" y="2268187"/>
                </a:lnTo>
                <a:lnTo>
                  <a:pt x="10307781" y="1971304"/>
                </a:lnTo>
                <a:lnTo>
                  <a:pt x="10141527" y="1923803"/>
                </a:lnTo>
                <a:lnTo>
                  <a:pt x="9571511" y="1840676"/>
                </a:lnTo>
                <a:lnTo>
                  <a:pt x="9167750" y="1638795"/>
                </a:lnTo>
                <a:lnTo>
                  <a:pt x="8704613" y="1270660"/>
                </a:lnTo>
                <a:lnTo>
                  <a:pt x="8562109" y="1163782"/>
                </a:lnTo>
                <a:lnTo>
                  <a:pt x="8502732" y="1151907"/>
                </a:lnTo>
                <a:lnTo>
                  <a:pt x="8395854" y="1092530"/>
                </a:lnTo>
                <a:lnTo>
                  <a:pt x="8087096" y="1045029"/>
                </a:lnTo>
                <a:lnTo>
                  <a:pt x="7469579" y="997528"/>
                </a:lnTo>
                <a:lnTo>
                  <a:pt x="7243948" y="1009403"/>
                </a:lnTo>
                <a:lnTo>
                  <a:pt x="7006441" y="961902"/>
                </a:lnTo>
                <a:lnTo>
                  <a:pt x="6555179" y="890650"/>
                </a:lnTo>
                <a:lnTo>
                  <a:pt x="6412675" y="866899"/>
                </a:lnTo>
                <a:lnTo>
                  <a:pt x="6092041" y="700644"/>
                </a:lnTo>
                <a:lnTo>
                  <a:pt x="5807033" y="570016"/>
                </a:lnTo>
                <a:lnTo>
                  <a:pt x="5142015" y="451263"/>
                </a:lnTo>
                <a:lnTo>
                  <a:pt x="4655127" y="356260"/>
                </a:lnTo>
                <a:lnTo>
                  <a:pt x="4393870" y="332509"/>
                </a:lnTo>
                <a:lnTo>
                  <a:pt x="3693226" y="166255"/>
                </a:lnTo>
                <a:lnTo>
                  <a:pt x="3182587" y="35626"/>
                </a:lnTo>
                <a:lnTo>
                  <a:pt x="2956955" y="0"/>
                </a:lnTo>
                <a:lnTo>
                  <a:pt x="2612571" y="47502"/>
                </a:lnTo>
                <a:lnTo>
                  <a:pt x="2363189" y="130629"/>
                </a:lnTo>
                <a:lnTo>
                  <a:pt x="2149433" y="178130"/>
                </a:lnTo>
                <a:lnTo>
                  <a:pt x="1781298" y="225631"/>
                </a:lnTo>
                <a:lnTo>
                  <a:pt x="1508166" y="249382"/>
                </a:lnTo>
                <a:lnTo>
                  <a:pt x="1151906" y="320634"/>
                </a:lnTo>
                <a:lnTo>
                  <a:pt x="807522" y="332509"/>
                </a:lnTo>
                <a:lnTo>
                  <a:pt x="498763" y="332509"/>
                </a:lnTo>
                <a:lnTo>
                  <a:pt x="0" y="356260"/>
                </a:lnTo>
                <a:lnTo>
                  <a:pt x="11875" y="45126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  <p:sp>
        <p:nvSpPr>
          <p:cNvPr id="12" name="Блок-схема: узел 11"/>
          <p:cNvSpPr/>
          <p:nvPr/>
        </p:nvSpPr>
        <p:spPr>
          <a:xfrm>
            <a:off x="8079579" y="3328356"/>
            <a:ext cx="83996" cy="7874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</p:spTree>
    <p:extLst>
      <p:ext uri="{BB962C8B-B14F-4D97-AF65-F5344CB8AC3E}">
        <p14:creationId xmlns:p14="http://schemas.microsoft.com/office/powerpoint/2010/main" val="236293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 nodeType="clickPar">
                      <p:stCondLst>
                        <p:cond delay="0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 nodeType="clickPar">
                      <p:stCondLst>
                        <p:cond delay="0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Группа 1"/>
          <p:cNvGrpSpPr>
            <a:grpSpLocks/>
          </p:cNvGrpSpPr>
          <p:nvPr/>
        </p:nvGrpSpPr>
        <p:grpSpPr bwMode="auto">
          <a:xfrm>
            <a:off x="1683610" y="215246"/>
            <a:ext cx="10076067" cy="7130943"/>
            <a:chOff x="4716" y="0"/>
            <a:chExt cx="15114634" cy="10695150"/>
          </a:xfrm>
        </p:grpSpPr>
        <p:pic>
          <p:nvPicPr>
            <p:cNvPr id="25613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" y="0"/>
              <a:ext cx="15114634" cy="1069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2667618" y="9309372"/>
              <a:ext cx="2267983" cy="753770"/>
            </a:xfrm>
            <a:prstGeom prst="rect">
              <a:avLst/>
            </a:prstGeom>
            <a:solidFill>
              <a:srgbClr val="DBFAFF"/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uz-Cyrl-UZ" sz="1333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Шартли белгилар</a:t>
              </a:r>
              <a:endParaRPr lang="ru-RU" sz="1333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680107" y="215906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Темир йўллар давлат кадастри</a:t>
            </a:r>
            <a:endParaRPr lang="ru-RU" sz="2400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4" name="Picture 6" descr="flag_uzbek_2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2143835" y="4052833"/>
            <a:ext cx="3113116" cy="2558389"/>
            <a:chOff x="695076" y="5755247"/>
            <a:chExt cx="4671310" cy="3838922"/>
          </a:xfrm>
        </p:grpSpPr>
        <p:sp>
          <p:nvSpPr>
            <p:cNvPr id="12" name="Прямоугольная выноска 11"/>
            <p:cNvSpPr/>
            <p:nvPr/>
          </p:nvSpPr>
          <p:spPr>
            <a:xfrm>
              <a:off x="695076" y="5755247"/>
              <a:ext cx="4671310" cy="3838922"/>
            </a:xfrm>
            <a:prstGeom prst="wedgeRectCallout">
              <a:avLst>
                <a:gd name="adj1" fmla="val 143164"/>
                <a:gd name="adj2" fmla="val 23668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5612" name="Рисунок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76" y="5755247"/>
              <a:ext cx="4671310" cy="3838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Группа 5"/>
          <p:cNvGrpSpPr>
            <a:grpSpLocks/>
          </p:cNvGrpSpPr>
          <p:nvPr/>
        </p:nvGrpSpPr>
        <p:grpSpPr bwMode="auto">
          <a:xfrm>
            <a:off x="8195074" y="1035962"/>
            <a:ext cx="3386104" cy="2257403"/>
            <a:chOff x="9773562" y="1229859"/>
            <a:chExt cx="5078525" cy="3385683"/>
          </a:xfrm>
        </p:grpSpPr>
        <p:sp>
          <p:nvSpPr>
            <p:cNvPr id="13" name="Прямоугольная выноска 12"/>
            <p:cNvSpPr/>
            <p:nvPr/>
          </p:nvSpPr>
          <p:spPr>
            <a:xfrm>
              <a:off x="9773562" y="1229859"/>
              <a:ext cx="5078525" cy="3385683"/>
            </a:xfrm>
            <a:prstGeom prst="wedgeRectCallout">
              <a:avLst>
                <a:gd name="adj1" fmla="val -170105"/>
                <a:gd name="adj2" fmla="val 13559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5610" name="Рисунок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3562" y="1229859"/>
              <a:ext cx="5078525" cy="3385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Прямоугольник 7"/>
          <p:cNvSpPr/>
          <p:nvPr/>
        </p:nvSpPr>
        <p:spPr>
          <a:xfrm>
            <a:off x="3914763" y="2386897"/>
            <a:ext cx="152243" cy="15574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3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1818348" y="1020207"/>
            <a:ext cx="8229896" cy="6108986"/>
          </a:xfrm>
          <a:custGeom>
            <a:avLst/>
            <a:gdLst>
              <a:gd name="connsiteX0" fmla="*/ 0 w 12318521"/>
              <a:gd name="connsiteY0" fmla="*/ 0 h 9161253"/>
              <a:gd name="connsiteX1" fmla="*/ 1000664 w 12318521"/>
              <a:gd name="connsiteY1" fmla="*/ 741872 h 9161253"/>
              <a:gd name="connsiteX2" fmla="*/ 2139351 w 12318521"/>
              <a:gd name="connsiteY2" fmla="*/ 1518249 h 9161253"/>
              <a:gd name="connsiteX3" fmla="*/ 2967487 w 12318521"/>
              <a:gd name="connsiteY3" fmla="*/ 2035834 h 9161253"/>
              <a:gd name="connsiteX4" fmla="*/ 4520241 w 12318521"/>
              <a:gd name="connsiteY4" fmla="*/ 3036498 h 9161253"/>
              <a:gd name="connsiteX5" fmla="*/ 4658264 w 12318521"/>
              <a:gd name="connsiteY5" fmla="*/ 3174521 h 9161253"/>
              <a:gd name="connsiteX6" fmla="*/ 4796287 w 12318521"/>
              <a:gd name="connsiteY6" fmla="*/ 3364302 h 9161253"/>
              <a:gd name="connsiteX7" fmla="*/ 4934309 w 12318521"/>
              <a:gd name="connsiteY7" fmla="*/ 3692106 h 9161253"/>
              <a:gd name="connsiteX8" fmla="*/ 5106838 w 12318521"/>
              <a:gd name="connsiteY8" fmla="*/ 4002657 h 9161253"/>
              <a:gd name="connsiteX9" fmla="*/ 5365630 w 12318521"/>
              <a:gd name="connsiteY9" fmla="*/ 4520242 h 9161253"/>
              <a:gd name="connsiteX10" fmla="*/ 5572664 w 12318521"/>
              <a:gd name="connsiteY10" fmla="*/ 4761781 h 9161253"/>
              <a:gd name="connsiteX11" fmla="*/ 5658928 w 12318521"/>
              <a:gd name="connsiteY11" fmla="*/ 4830793 h 9161253"/>
              <a:gd name="connsiteX12" fmla="*/ 5848709 w 12318521"/>
              <a:gd name="connsiteY12" fmla="*/ 5020574 h 9161253"/>
              <a:gd name="connsiteX13" fmla="*/ 6538823 w 12318521"/>
              <a:gd name="connsiteY13" fmla="*/ 5451894 h 9161253"/>
              <a:gd name="connsiteX14" fmla="*/ 7901796 w 12318521"/>
              <a:gd name="connsiteY14" fmla="*/ 6314536 h 9161253"/>
              <a:gd name="connsiteX15" fmla="*/ 9540815 w 12318521"/>
              <a:gd name="connsiteY15" fmla="*/ 7366959 h 9161253"/>
              <a:gd name="connsiteX16" fmla="*/ 10783019 w 12318521"/>
              <a:gd name="connsiteY16" fmla="*/ 8143336 h 9161253"/>
              <a:gd name="connsiteX17" fmla="*/ 12059728 w 12318521"/>
              <a:gd name="connsiteY17" fmla="*/ 8971472 h 9161253"/>
              <a:gd name="connsiteX18" fmla="*/ 12318521 w 12318521"/>
              <a:gd name="connsiteY18" fmla="*/ 9161253 h 9161253"/>
              <a:gd name="connsiteX0" fmla="*/ 0 w 12318521"/>
              <a:gd name="connsiteY0" fmla="*/ 0 h 9161253"/>
              <a:gd name="connsiteX1" fmla="*/ 911764 w 12318521"/>
              <a:gd name="connsiteY1" fmla="*/ 710122 h 9161253"/>
              <a:gd name="connsiteX2" fmla="*/ 2139351 w 12318521"/>
              <a:gd name="connsiteY2" fmla="*/ 1518249 h 9161253"/>
              <a:gd name="connsiteX3" fmla="*/ 2967487 w 12318521"/>
              <a:gd name="connsiteY3" fmla="*/ 2035834 h 9161253"/>
              <a:gd name="connsiteX4" fmla="*/ 4520241 w 12318521"/>
              <a:gd name="connsiteY4" fmla="*/ 3036498 h 9161253"/>
              <a:gd name="connsiteX5" fmla="*/ 4658264 w 12318521"/>
              <a:gd name="connsiteY5" fmla="*/ 3174521 h 9161253"/>
              <a:gd name="connsiteX6" fmla="*/ 4796287 w 12318521"/>
              <a:gd name="connsiteY6" fmla="*/ 3364302 h 9161253"/>
              <a:gd name="connsiteX7" fmla="*/ 4934309 w 12318521"/>
              <a:gd name="connsiteY7" fmla="*/ 3692106 h 9161253"/>
              <a:gd name="connsiteX8" fmla="*/ 5106838 w 12318521"/>
              <a:gd name="connsiteY8" fmla="*/ 4002657 h 9161253"/>
              <a:gd name="connsiteX9" fmla="*/ 5365630 w 12318521"/>
              <a:gd name="connsiteY9" fmla="*/ 4520242 h 9161253"/>
              <a:gd name="connsiteX10" fmla="*/ 5572664 w 12318521"/>
              <a:gd name="connsiteY10" fmla="*/ 4761781 h 9161253"/>
              <a:gd name="connsiteX11" fmla="*/ 5658928 w 12318521"/>
              <a:gd name="connsiteY11" fmla="*/ 4830793 h 9161253"/>
              <a:gd name="connsiteX12" fmla="*/ 5848709 w 12318521"/>
              <a:gd name="connsiteY12" fmla="*/ 5020574 h 9161253"/>
              <a:gd name="connsiteX13" fmla="*/ 6538823 w 12318521"/>
              <a:gd name="connsiteY13" fmla="*/ 5451894 h 9161253"/>
              <a:gd name="connsiteX14" fmla="*/ 7901796 w 12318521"/>
              <a:gd name="connsiteY14" fmla="*/ 6314536 h 9161253"/>
              <a:gd name="connsiteX15" fmla="*/ 9540815 w 12318521"/>
              <a:gd name="connsiteY15" fmla="*/ 7366959 h 9161253"/>
              <a:gd name="connsiteX16" fmla="*/ 10783019 w 12318521"/>
              <a:gd name="connsiteY16" fmla="*/ 8143336 h 9161253"/>
              <a:gd name="connsiteX17" fmla="*/ 12059728 w 12318521"/>
              <a:gd name="connsiteY17" fmla="*/ 8971472 h 9161253"/>
              <a:gd name="connsiteX18" fmla="*/ 12318521 w 12318521"/>
              <a:gd name="connsiteY18" fmla="*/ 9161253 h 9161253"/>
              <a:gd name="connsiteX0" fmla="*/ 0 w 12318521"/>
              <a:gd name="connsiteY0" fmla="*/ 0 h 9161253"/>
              <a:gd name="connsiteX1" fmla="*/ 911764 w 12318521"/>
              <a:gd name="connsiteY1" fmla="*/ 710122 h 9161253"/>
              <a:gd name="connsiteX2" fmla="*/ 2139351 w 12318521"/>
              <a:gd name="connsiteY2" fmla="*/ 1518249 h 9161253"/>
              <a:gd name="connsiteX3" fmla="*/ 2967487 w 12318521"/>
              <a:gd name="connsiteY3" fmla="*/ 2035834 h 9161253"/>
              <a:gd name="connsiteX4" fmla="*/ 4520241 w 12318521"/>
              <a:gd name="connsiteY4" fmla="*/ 3036498 h 9161253"/>
              <a:gd name="connsiteX5" fmla="*/ 4658264 w 12318521"/>
              <a:gd name="connsiteY5" fmla="*/ 3174521 h 9161253"/>
              <a:gd name="connsiteX6" fmla="*/ 4796287 w 12318521"/>
              <a:gd name="connsiteY6" fmla="*/ 3364302 h 9161253"/>
              <a:gd name="connsiteX7" fmla="*/ 4934309 w 12318521"/>
              <a:gd name="connsiteY7" fmla="*/ 3692106 h 9161253"/>
              <a:gd name="connsiteX8" fmla="*/ 5106838 w 12318521"/>
              <a:gd name="connsiteY8" fmla="*/ 4002657 h 9161253"/>
              <a:gd name="connsiteX9" fmla="*/ 5391030 w 12318521"/>
              <a:gd name="connsiteY9" fmla="*/ 4526592 h 9161253"/>
              <a:gd name="connsiteX10" fmla="*/ 5572664 w 12318521"/>
              <a:gd name="connsiteY10" fmla="*/ 4761781 h 9161253"/>
              <a:gd name="connsiteX11" fmla="*/ 5658928 w 12318521"/>
              <a:gd name="connsiteY11" fmla="*/ 4830793 h 9161253"/>
              <a:gd name="connsiteX12" fmla="*/ 5848709 w 12318521"/>
              <a:gd name="connsiteY12" fmla="*/ 5020574 h 9161253"/>
              <a:gd name="connsiteX13" fmla="*/ 6538823 w 12318521"/>
              <a:gd name="connsiteY13" fmla="*/ 5451894 h 9161253"/>
              <a:gd name="connsiteX14" fmla="*/ 7901796 w 12318521"/>
              <a:gd name="connsiteY14" fmla="*/ 6314536 h 9161253"/>
              <a:gd name="connsiteX15" fmla="*/ 9540815 w 12318521"/>
              <a:gd name="connsiteY15" fmla="*/ 7366959 h 9161253"/>
              <a:gd name="connsiteX16" fmla="*/ 10783019 w 12318521"/>
              <a:gd name="connsiteY16" fmla="*/ 8143336 h 9161253"/>
              <a:gd name="connsiteX17" fmla="*/ 12059728 w 12318521"/>
              <a:gd name="connsiteY17" fmla="*/ 8971472 h 9161253"/>
              <a:gd name="connsiteX18" fmla="*/ 12318521 w 12318521"/>
              <a:gd name="connsiteY18" fmla="*/ 9161253 h 9161253"/>
              <a:gd name="connsiteX0" fmla="*/ 0 w 12318521"/>
              <a:gd name="connsiteY0" fmla="*/ 0 h 9161253"/>
              <a:gd name="connsiteX1" fmla="*/ 911764 w 12318521"/>
              <a:gd name="connsiteY1" fmla="*/ 710122 h 9161253"/>
              <a:gd name="connsiteX2" fmla="*/ 2139351 w 12318521"/>
              <a:gd name="connsiteY2" fmla="*/ 1518249 h 9161253"/>
              <a:gd name="connsiteX3" fmla="*/ 2967487 w 12318521"/>
              <a:gd name="connsiteY3" fmla="*/ 2035834 h 9161253"/>
              <a:gd name="connsiteX4" fmla="*/ 4520241 w 12318521"/>
              <a:gd name="connsiteY4" fmla="*/ 3036498 h 9161253"/>
              <a:gd name="connsiteX5" fmla="*/ 4658264 w 12318521"/>
              <a:gd name="connsiteY5" fmla="*/ 3174521 h 9161253"/>
              <a:gd name="connsiteX6" fmla="*/ 4796287 w 12318521"/>
              <a:gd name="connsiteY6" fmla="*/ 3364302 h 9161253"/>
              <a:gd name="connsiteX7" fmla="*/ 4934309 w 12318521"/>
              <a:gd name="connsiteY7" fmla="*/ 3692106 h 9161253"/>
              <a:gd name="connsiteX8" fmla="*/ 5106838 w 12318521"/>
              <a:gd name="connsiteY8" fmla="*/ 4002657 h 9161253"/>
              <a:gd name="connsiteX9" fmla="*/ 5391030 w 12318521"/>
              <a:gd name="connsiteY9" fmla="*/ 4526592 h 9161253"/>
              <a:gd name="connsiteX10" fmla="*/ 5496464 w 12318521"/>
              <a:gd name="connsiteY10" fmla="*/ 4698281 h 9161253"/>
              <a:gd name="connsiteX11" fmla="*/ 5658928 w 12318521"/>
              <a:gd name="connsiteY11" fmla="*/ 4830793 h 9161253"/>
              <a:gd name="connsiteX12" fmla="*/ 5848709 w 12318521"/>
              <a:gd name="connsiteY12" fmla="*/ 5020574 h 9161253"/>
              <a:gd name="connsiteX13" fmla="*/ 6538823 w 12318521"/>
              <a:gd name="connsiteY13" fmla="*/ 5451894 h 9161253"/>
              <a:gd name="connsiteX14" fmla="*/ 7901796 w 12318521"/>
              <a:gd name="connsiteY14" fmla="*/ 6314536 h 9161253"/>
              <a:gd name="connsiteX15" fmla="*/ 9540815 w 12318521"/>
              <a:gd name="connsiteY15" fmla="*/ 7366959 h 9161253"/>
              <a:gd name="connsiteX16" fmla="*/ 10783019 w 12318521"/>
              <a:gd name="connsiteY16" fmla="*/ 8143336 h 9161253"/>
              <a:gd name="connsiteX17" fmla="*/ 12059728 w 12318521"/>
              <a:gd name="connsiteY17" fmla="*/ 8971472 h 9161253"/>
              <a:gd name="connsiteX18" fmla="*/ 12318521 w 12318521"/>
              <a:gd name="connsiteY18" fmla="*/ 9161253 h 9161253"/>
              <a:gd name="connsiteX0" fmla="*/ 0 w 12318521"/>
              <a:gd name="connsiteY0" fmla="*/ 0 h 9161253"/>
              <a:gd name="connsiteX1" fmla="*/ 911764 w 12318521"/>
              <a:gd name="connsiteY1" fmla="*/ 710122 h 9161253"/>
              <a:gd name="connsiteX2" fmla="*/ 2139351 w 12318521"/>
              <a:gd name="connsiteY2" fmla="*/ 1518249 h 9161253"/>
              <a:gd name="connsiteX3" fmla="*/ 2967487 w 12318521"/>
              <a:gd name="connsiteY3" fmla="*/ 2035834 h 9161253"/>
              <a:gd name="connsiteX4" fmla="*/ 4520241 w 12318521"/>
              <a:gd name="connsiteY4" fmla="*/ 3036498 h 9161253"/>
              <a:gd name="connsiteX5" fmla="*/ 4658264 w 12318521"/>
              <a:gd name="connsiteY5" fmla="*/ 3174521 h 9161253"/>
              <a:gd name="connsiteX6" fmla="*/ 4796287 w 12318521"/>
              <a:gd name="connsiteY6" fmla="*/ 3364302 h 9161253"/>
              <a:gd name="connsiteX7" fmla="*/ 4934309 w 12318521"/>
              <a:gd name="connsiteY7" fmla="*/ 3692106 h 9161253"/>
              <a:gd name="connsiteX8" fmla="*/ 5106838 w 12318521"/>
              <a:gd name="connsiteY8" fmla="*/ 4002657 h 9161253"/>
              <a:gd name="connsiteX9" fmla="*/ 5391030 w 12318521"/>
              <a:gd name="connsiteY9" fmla="*/ 4526592 h 9161253"/>
              <a:gd name="connsiteX10" fmla="*/ 5496464 w 12318521"/>
              <a:gd name="connsiteY10" fmla="*/ 4698281 h 9161253"/>
              <a:gd name="connsiteX11" fmla="*/ 5652578 w 12318521"/>
              <a:gd name="connsiteY11" fmla="*/ 4862543 h 9161253"/>
              <a:gd name="connsiteX12" fmla="*/ 5848709 w 12318521"/>
              <a:gd name="connsiteY12" fmla="*/ 5020574 h 9161253"/>
              <a:gd name="connsiteX13" fmla="*/ 6538823 w 12318521"/>
              <a:gd name="connsiteY13" fmla="*/ 5451894 h 9161253"/>
              <a:gd name="connsiteX14" fmla="*/ 7901796 w 12318521"/>
              <a:gd name="connsiteY14" fmla="*/ 6314536 h 9161253"/>
              <a:gd name="connsiteX15" fmla="*/ 9540815 w 12318521"/>
              <a:gd name="connsiteY15" fmla="*/ 7366959 h 9161253"/>
              <a:gd name="connsiteX16" fmla="*/ 10783019 w 12318521"/>
              <a:gd name="connsiteY16" fmla="*/ 8143336 h 9161253"/>
              <a:gd name="connsiteX17" fmla="*/ 12059728 w 12318521"/>
              <a:gd name="connsiteY17" fmla="*/ 8971472 h 9161253"/>
              <a:gd name="connsiteX18" fmla="*/ 12318521 w 12318521"/>
              <a:gd name="connsiteY18" fmla="*/ 9161253 h 9161253"/>
              <a:gd name="connsiteX0" fmla="*/ 0 w 12318521"/>
              <a:gd name="connsiteY0" fmla="*/ 0 h 9161253"/>
              <a:gd name="connsiteX1" fmla="*/ 911764 w 12318521"/>
              <a:gd name="connsiteY1" fmla="*/ 710122 h 9161253"/>
              <a:gd name="connsiteX2" fmla="*/ 2139351 w 12318521"/>
              <a:gd name="connsiteY2" fmla="*/ 1518249 h 9161253"/>
              <a:gd name="connsiteX3" fmla="*/ 2967487 w 12318521"/>
              <a:gd name="connsiteY3" fmla="*/ 2035834 h 9161253"/>
              <a:gd name="connsiteX4" fmla="*/ 4520241 w 12318521"/>
              <a:gd name="connsiteY4" fmla="*/ 3036498 h 9161253"/>
              <a:gd name="connsiteX5" fmla="*/ 4658264 w 12318521"/>
              <a:gd name="connsiteY5" fmla="*/ 3174521 h 9161253"/>
              <a:gd name="connsiteX6" fmla="*/ 4796287 w 12318521"/>
              <a:gd name="connsiteY6" fmla="*/ 3364302 h 9161253"/>
              <a:gd name="connsiteX7" fmla="*/ 4934309 w 12318521"/>
              <a:gd name="connsiteY7" fmla="*/ 3692106 h 9161253"/>
              <a:gd name="connsiteX8" fmla="*/ 5106838 w 12318521"/>
              <a:gd name="connsiteY8" fmla="*/ 4002657 h 9161253"/>
              <a:gd name="connsiteX9" fmla="*/ 5391030 w 12318521"/>
              <a:gd name="connsiteY9" fmla="*/ 4526592 h 9161253"/>
              <a:gd name="connsiteX10" fmla="*/ 5496464 w 12318521"/>
              <a:gd name="connsiteY10" fmla="*/ 4698281 h 9161253"/>
              <a:gd name="connsiteX11" fmla="*/ 5652578 w 12318521"/>
              <a:gd name="connsiteY11" fmla="*/ 4862543 h 9161253"/>
              <a:gd name="connsiteX12" fmla="*/ 5848709 w 12318521"/>
              <a:gd name="connsiteY12" fmla="*/ 5020574 h 9161253"/>
              <a:gd name="connsiteX13" fmla="*/ 6538823 w 12318521"/>
              <a:gd name="connsiteY13" fmla="*/ 5451894 h 9161253"/>
              <a:gd name="connsiteX14" fmla="*/ 7901796 w 12318521"/>
              <a:gd name="connsiteY14" fmla="*/ 6314536 h 9161253"/>
              <a:gd name="connsiteX15" fmla="*/ 9553515 w 12318521"/>
              <a:gd name="connsiteY15" fmla="*/ 7354259 h 9161253"/>
              <a:gd name="connsiteX16" fmla="*/ 10783019 w 12318521"/>
              <a:gd name="connsiteY16" fmla="*/ 8143336 h 9161253"/>
              <a:gd name="connsiteX17" fmla="*/ 12059728 w 12318521"/>
              <a:gd name="connsiteY17" fmla="*/ 8971472 h 9161253"/>
              <a:gd name="connsiteX18" fmla="*/ 12318521 w 12318521"/>
              <a:gd name="connsiteY18" fmla="*/ 9161253 h 9161253"/>
              <a:gd name="connsiteX0" fmla="*/ 0 w 12318521"/>
              <a:gd name="connsiteY0" fmla="*/ 0 h 9161253"/>
              <a:gd name="connsiteX1" fmla="*/ 911764 w 12318521"/>
              <a:gd name="connsiteY1" fmla="*/ 710122 h 9161253"/>
              <a:gd name="connsiteX2" fmla="*/ 2139351 w 12318521"/>
              <a:gd name="connsiteY2" fmla="*/ 1518249 h 9161253"/>
              <a:gd name="connsiteX3" fmla="*/ 2967487 w 12318521"/>
              <a:gd name="connsiteY3" fmla="*/ 2035834 h 9161253"/>
              <a:gd name="connsiteX4" fmla="*/ 4520241 w 12318521"/>
              <a:gd name="connsiteY4" fmla="*/ 3036498 h 9161253"/>
              <a:gd name="connsiteX5" fmla="*/ 4658264 w 12318521"/>
              <a:gd name="connsiteY5" fmla="*/ 3174521 h 9161253"/>
              <a:gd name="connsiteX6" fmla="*/ 4796287 w 12318521"/>
              <a:gd name="connsiteY6" fmla="*/ 3364302 h 9161253"/>
              <a:gd name="connsiteX7" fmla="*/ 4934309 w 12318521"/>
              <a:gd name="connsiteY7" fmla="*/ 3692106 h 9161253"/>
              <a:gd name="connsiteX8" fmla="*/ 5106838 w 12318521"/>
              <a:gd name="connsiteY8" fmla="*/ 4002657 h 9161253"/>
              <a:gd name="connsiteX9" fmla="*/ 5391030 w 12318521"/>
              <a:gd name="connsiteY9" fmla="*/ 4526592 h 9161253"/>
              <a:gd name="connsiteX10" fmla="*/ 5496464 w 12318521"/>
              <a:gd name="connsiteY10" fmla="*/ 4698281 h 9161253"/>
              <a:gd name="connsiteX11" fmla="*/ 5652578 w 12318521"/>
              <a:gd name="connsiteY11" fmla="*/ 4862543 h 9161253"/>
              <a:gd name="connsiteX12" fmla="*/ 5848709 w 12318521"/>
              <a:gd name="connsiteY12" fmla="*/ 5020574 h 9161253"/>
              <a:gd name="connsiteX13" fmla="*/ 6538823 w 12318521"/>
              <a:gd name="connsiteY13" fmla="*/ 5451894 h 9161253"/>
              <a:gd name="connsiteX14" fmla="*/ 7901796 w 12318521"/>
              <a:gd name="connsiteY14" fmla="*/ 6314536 h 9161253"/>
              <a:gd name="connsiteX15" fmla="*/ 9553515 w 12318521"/>
              <a:gd name="connsiteY15" fmla="*/ 7354259 h 9161253"/>
              <a:gd name="connsiteX16" fmla="*/ 10783019 w 12318521"/>
              <a:gd name="connsiteY16" fmla="*/ 8143336 h 9161253"/>
              <a:gd name="connsiteX17" fmla="*/ 12053378 w 12318521"/>
              <a:gd name="connsiteY17" fmla="*/ 8933372 h 9161253"/>
              <a:gd name="connsiteX18" fmla="*/ 12318521 w 12318521"/>
              <a:gd name="connsiteY18" fmla="*/ 9161253 h 9161253"/>
              <a:gd name="connsiteX0" fmla="*/ 0 w 12343921"/>
              <a:gd name="connsiteY0" fmla="*/ 0 h 9161253"/>
              <a:gd name="connsiteX1" fmla="*/ 911764 w 12343921"/>
              <a:gd name="connsiteY1" fmla="*/ 710122 h 9161253"/>
              <a:gd name="connsiteX2" fmla="*/ 2139351 w 12343921"/>
              <a:gd name="connsiteY2" fmla="*/ 1518249 h 9161253"/>
              <a:gd name="connsiteX3" fmla="*/ 2967487 w 12343921"/>
              <a:gd name="connsiteY3" fmla="*/ 2035834 h 9161253"/>
              <a:gd name="connsiteX4" fmla="*/ 4520241 w 12343921"/>
              <a:gd name="connsiteY4" fmla="*/ 3036498 h 9161253"/>
              <a:gd name="connsiteX5" fmla="*/ 4658264 w 12343921"/>
              <a:gd name="connsiteY5" fmla="*/ 3174521 h 9161253"/>
              <a:gd name="connsiteX6" fmla="*/ 4796287 w 12343921"/>
              <a:gd name="connsiteY6" fmla="*/ 3364302 h 9161253"/>
              <a:gd name="connsiteX7" fmla="*/ 4934309 w 12343921"/>
              <a:gd name="connsiteY7" fmla="*/ 3692106 h 9161253"/>
              <a:gd name="connsiteX8" fmla="*/ 5106838 w 12343921"/>
              <a:gd name="connsiteY8" fmla="*/ 4002657 h 9161253"/>
              <a:gd name="connsiteX9" fmla="*/ 5391030 w 12343921"/>
              <a:gd name="connsiteY9" fmla="*/ 4526592 h 9161253"/>
              <a:gd name="connsiteX10" fmla="*/ 5496464 w 12343921"/>
              <a:gd name="connsiteY10" fmla="*/ 4698281 h 9161253"/>
              <a:gd name="connsiteX11" fmla="*/ 5652578 w 12343921"/>
              <a:gd name="connsiteY11" fmla="*/ 4862543 h 9161253"/>
              <a:gd name="connsiteX12" fmla="*/ 5848709 w 12343921"/>
              <a:gd name="connsiteY12" fmla="*/ 5020574 h 9161253"/>
              <a:gd name="connsiteX13" fmla="*/ 6538823 w 12343921"/>
              <a:gd name="connsiteY13" fmla="*/ 5451894 h 9161253"/>
              <a:gd name="connsiteX14" fmla="*/ 7901796 w 12343921"/>
              <a:gd name="connsiteY14" fmla="*/ 6314536 h 9161253"/>
              <a:gd name="connsiteX15" fmla="*/ 9553515 w 12343921"/>
              <a:gd name="connsiteY15" fmla="*/ 7354259 h 9161253"/>
              <a:gd name="connsiteX16" fmla="*/ 10783019 w 12343921"/>
              <a:gd name="connsiteY16" fmla="*/ 8143336 h 9161253"/>
              <a:gd name="connsiteX17" fmla="*/ 12053378 w 12343921"/>
              <a:gd name="connsiteY17" fmla="*/ 8933372 h 9161253"/>
              <a:gd name="connsiteX18" fmla="*/ 12343921 w 12343921"/>
              <a:gd name="connsiteY18" fmla="*/ 9161253 h 91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343921" h="9161253">
                <a:moveTo>
                  <a:pt x="0" y="0"/>
                </a:moveTo>
                <a:lnTo>
                  <a:pt x="911764" y="710122"/>
                </a:lnTo>
                <a:lnTo>
                  <a:pt x="2139351" y="1518249"/>
                </a:lnTo>
                <a:lnTo>
                  <a:pt x="2967487" y="2035834"/>
                </a:lnTo>
                <a:lnTo>
                  <a:pt x="4520241" y="3036498"/>
                </a:lnTo>
                <a:lnTo>
                  <a:pt x="4658264" y="3174521"/>
                </a:lnTo>
                <a:lnTo>
                  <a:pt x="4796287" y="3364302"/>
                </a:lnTo>
                <a:lnTo>
                  <a:pt x="4934309" y="3692106"/>
                </a:lnTo>
                <a:lnTo>
                  <a:pt x="5106838" y="4002657"/>
                </a:lnTo>
                <a:lnTo>
                  <a:pt x="5391030" y="4526592"/>
                </a:lnTo>
                <a:lnTo>
                  <a:pt x="5496464" y="4698281"/>
                </a:lnTo>
                <a:lnTo>
                  <a:pt x="5652578" y="4862543"/>
                </a:lnTo>
                <a:lnTo>
                  <a:pt x="5848709" y="5020574"/>
                </a:lnTo>
                <a:lnTo>
                  <a:pt x="6538823" y="5451894"/>
                </a:lnTo>
                <a:lnTo>
                  <a:pt x="7901796" y="6314536"/>
                </a:lnTo>
                <a:lnTo>
                  <a:pt x="9553515" y="7354259"/>
                </a:lnTo>
                <a:lnTo>
                  <a:pt x="10783019" y="8143336"/>
                </a:lnTo>
                <a:lnTo>
                  <a:pt x="12053378" y="8933372"/>
                </a:lnTo>
                <a:lnTo>
                  <a:pt x="12343921" y="916125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</p:spTree>
    <p:extLst>
      <p:ext uri="{BB962C8B-B14F-4D97-AF65-F5344CB8AC3E}">
        <p14:creationId xmlns:p14="http://schemas.microsoft.com/office/powerpoint/2010/main" val="22012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559179"/>
              </p:ext>
            </p:extLst>
          </p:nvPr>
        </p:nvGraphicFramePr>
        <p:xfrm>
          <a:off x="1" y="5"/>
          <a:ext cx="13439775" cy="7873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302">
                  <a:extLst>
                    <a:ext uri="{9D8B030D-6E8A-4147-A177-3AD203B41FA5}">
                      <a16:colId xmlns:a16="http://schemas.microsoft.com/office/drawing/2014/main" val="555714874"/>
                    </a:ext>
                  </a:extLst>
                </a:gridCol>
                <a:gridCol w="4511942">
                  <a:extLst>
                    <a:ext uri="{9D8B030D-6E8A-4147-A177-3AD203B41FA5}">
                      <a16:colId xmlns:a16="http://schemas.microsoft.com/office/drawing/2014/main" val="1504581856"/>
                    </a:ext>
                  </a:extLst>
                </a:gridCol>
                <a:gridCol w="5870390">
                  <a:extLst>
                    <a:ext uri="{9D8B030D-6E8A-4147-A177-3AD203B41FA5}">
                      <a16:colId xmlns:a16="http://schemas.microsoft.com/office/drawing/2014/main" val="3016930813"/>
                    </a:ext>
                  </a:extLst>
                </a:gridCol>
                <a:gridCol w="2476141">
                  <a:extLst>
                    <a:ext uri="{9D8B030D-6E8A-4147-A177-3AD203B41FA5}">
                      <a16:colId xmlns:a16="http://schemas.microsoft.com/office/drawing/2014/main" val="1429849121"/>
                    </a:ext>
                  </a:extLst>
                </a:gridCol>
              </a:tblGrid>
              <a:tr h="761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кадастрларининг номи</a:t>
                      </a:r>
                      <a:endParaRPr lang="ru-RU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кадастрларини юритувчи вазирликлар, қўмиталар ва ташкилотлар номи</a:t>
                      </a:r>
                      <a:endParaRPr lang="ru-RU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Тасдиқланган санаси</a:t>
                      </a:r>
                      <a:endParaRPr lang="ru-RU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2243121240"/>
                  </a:ext>
                </a:extLst>
              </a:tr>
              <a:tr h="6886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ер кадастри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Давергеодезкадастр қўмитаси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543-сонли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1998 йил 31 декабр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1-илова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3179208510"/>
                  </a:ext>
                </a:extLst>
              </a:tr>
              <a:tr h="6886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Конлар, фойдали қазилмалари </a:t>
                      </a:r>
                      <a:b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нишоналари ва техноген ҳосилалари </a:t>
                      </a:r>
                      <a:b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геология ва минерал ресурслар қўмитаси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258-сонли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 йил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май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1168272855"/>
                  </a:ext>
                </a:extLst>
              </a:tr>
              <a:tr h="4538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сув кадастри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Сув хўжалиги вазирлиги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11-сонли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1998 йил 7 январ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3230944818"/>
                  </a:ext>
                </a:extLst>
              </a:tr>
              <a:tr h="6886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ўрмон кадастри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Ўрмон хўжалиги давлат қўмитаси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250-сонли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 йил  15 ноябр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1-илова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3419001222"/>
                  </a:ext>
                </a:extLst>
              </a:tr>
              <a:tr h="6886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Ўсимлик дунёси объектлари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Экология ва атроф-муҳитни муҳофаза қилиш</a:t>
                      </a:r>
                      <a:b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қўмитаси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343-сонли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йил 5 сентябр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1-илова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1589752911"/>
                  </a:ext>
                </a:extLst>
              </a:tr>
              <a:tr h="6886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Ҳайвонот дунёси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Экология ва атроф-муҳитни муҳофаза қилиш</a:t>
                      </a:r>
                      <a:b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қўмитаси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343-сонли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йил 5 сентябр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2-илова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158047445"/>
                  </a:ext>
                </a:extLst>
              </a:tr>
              <a:tr h="4538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Муҳофаза этиладиган табиий </a:t>
                      </a:r>
                      <a:b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ҳудудлар давлат кадастри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Экология ва атроф-муҳитни муҳофаза қилиш</a:t>
                      </a:r>
                      <a:b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қўмитаси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104-сонли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1998 йил 10 март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123644967"/>
                  </a:ext>
                </a:extLst>
              </a:tr>
              <a:tr h="6886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Бино ва иншоотлар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Давергеодезкадастр қўмитаси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278-сонли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1997 йил 2 июнь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1-илова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834025677"/>
                  </a:ext>
                </a:extLst>
              </a:tr>
              <a:tr h="6886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шаҳарсозлик кадастри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Қурилиш вазирлиги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250-сонли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 йил 15 ноябр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2-илова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63373658"/>
                  </a:ext>
                </a:extLst>
              </a:tr>
              <a:tr h="6886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Гидротехник иншоотлар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Фавқулотта вазиятлар вазирлиги </a:t>
                      </a:r>
                      <a:endParaRPr lang="uz-Cyrl-UZ" sz="1400" b="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Давсувхўжаликназорат" инспекцияси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499-сонли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1999 йил 16 ноябр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2-илова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3071624027"/>
                  </a:ext>
                </a:extLst>
              </a:tr>
              <a:tr h="6886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Маданий мерос объектлари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Маданият вазирлиги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 269-сонли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2002 йил 29 июль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3-илова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2184785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39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Группа 4"/>
          <p:cNvGrpSpPr>
            <a:grpSpLocks/>
          </p:cNvGrpSpPr>
          <p:nvPr/>
        </p:nvGrpSpPr>
        <p:grpSpPr bwMode="auto">
          <a:xfrm>
            <a:off x="1683610" y="215246"/>
            <a:ext cx="10076067" cy="7130943"/>
            <a:chOff x="4716" y="0"/>
            <a:chExt cx="15114634" cy="10695150"/>
          </a:xfrm>
        </p:grpSpPr>
        <p:pic>
          <p:nvPicPr>
            <p:cNvPr id="26637" name="Рисунок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" y="0"/>
              <a:ext cx="15114634" cy="1069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2670245" y="9789675"/>
              <a:ext cx="2283732" cy="430934"/>
            </a:xfrm>
            <a:prstGeom prst="rect">
              <a:avLst/>
            </a:prstGeom>
            <a:solidFill>
              <a:srgbClr val="DBFAFF"/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uz-Cyrl-UZ" sz="1267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Шартли белгилар</a:t>
              </a:r>
              <a:endParaRPr lang="ru-RU" sz="1267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80107" y="215906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Алоқа объектлари давлат кадастри</a:t>
            </a:r>
            <a:endParaRPr lang="ru-RU" sz="2400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6" descr="flag_uzbek_2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Группа 12"/>
          <p:cNvGrpSpPr>
            <a:grpSpLocks/>
          </p:cNvGrpSpPr>
          <p:nvPr/>
        </p:nvGrpSpPr>
        <p:grpSpPr bwMode="auto">
          <a:xfrm>
            <a:off x="8030581" y="1016706"/>
            <a:ext cx="3618844" cy="3127116"/>
            <a:chOff x="9524789" y="1200327"/>
            <a:chExt cx="5430393" cy="4691108"/>
          </a:xfrm>
        </p:grpSpPr>
        <p:sp>
          <p:nvSpPr>
            <p:cNvPr id="7" name="Прямоугольная выноска 6"/>
            <p:cNvSpPr/>
            <p:nvPr/>
          </p:nvSpPr>
          <p:spPr>
            <a:xfrm>
              <a:off x="9524789" y="1200327"/>
              <a:ext cx="5430393" cy="4691108"/>
            </a:xfrm>
            <a:prstGeom prst="wedgeRectCallout">
              <a:avLst>
                <a:gd name="adj1" fmla="val -82164"/>
                <a:gd name="adj2" fmla="val 45227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6636" name="Рисунок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4789" y="1200328"/>
              <a:ext cx="5430393" cy="469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Группа 13"/>
          <p:cNvGrpSpPr>
            <a:grpSpLocks/>
          </p:cNvGrpSpPr>
          <p:nvPr/>
        </p:nvGrpSpPr>
        <p:grpSpPr bwMode="auto">
          <a:xfrm>
            <a:off x="1828854" y="4191071"/>
            <a:ext cx="2990621" cy="2316900"/>
            <a:chOff x="222804" y="5962650"/>
            <a:chExt cx="4800851" cy="4130256"/>
          </a:xfrm>
        </p:grpSpPr>
        <p:sp>
          <p:nvSpPr>
            <p:cNvPr id="8" name="Прямоугольная выноска 7"/>
            <p:cNvSpPr/>
            <p:nvPr/>
          </p:nvSpPr>
          <p:spPr>
            <a:xfrm>
              <a:off x="222804" y="5962650"/>
              <a:ext cx="4800851" cy="4130256"/>
            </a:xfrm>
            <a:prstGeom prst="wedgeRectCallout">
              <a:avLst>
                <a:gd name="adj1" fmla="val 83512"/>
                <a:gd name="adj2" fmla="val -55862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6634" name="Рисунок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04" y="5962650"/>
              <a:ext cx="4800851" cy="4130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88" y="3937330"/>
            <a:ext cx="132994" cy="174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75" y="3879585"/>
            <a:ext cx="132994" cy="17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82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Группа 15"/>
          <p:cNvGrpSpPr>
            <a:grpSpLocks/>
          </p:cNvGrpSpPr>
          <p:nvPr/>
        </p:nvGrpSpPr>
        <p:grpSpPr bwMode="auto">
          <a:xfrm>
            <a:off x="1680108" y="215244"/>
            <a:ext cx="10076067" cy="7130943"/>
            <a:chOff x="0" y="0"/>
            <a:chExt cx="15114634" cy="10695150"/>
          </a:xfrm>
        </p:grpSpPr>
        <p:pic>
          <p:nvPicPr>
            <p:cNvPr id="27661" name="Рисунок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114634" cy="1069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2" name="TextBox 14"/>
            <p:cNvSpPr txBox="1">
              <a:spLocks noChangeArrowheads="1"/>
            </p:cNvSpPr>
            <p:nvPr/>
          </p:nvSpPr>
          <p:spPr bwMode="auto">
            <a:xfrm>
              <a:off x="11639548" y="9557657"/>
              <a:ext cx="2819402" cy="1054395"/>
            </a:xfrm>
            <a:prstGeom prst="rect">
              <a:avLst/>
            </a:prstGeom>
            <a:solidFill>
              <a:srgbClr val="DB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uz-Cyrl-UZ" sz="1984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Шартли белгилар</a:t>
              </a:r>
              <a:endParaRPr lang="ru-RU" sz="1984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Полилиния 17"/>
          <p:cNvSpPr/>
          <p:nvPr/>
        </p:nvSpPr>
        <p:spPr>
          <a:xfrm>
            <a:off x="6299911" y="2831379"/>
            <a:ext cx="2897875" cy="2500644"/>
          </a:xfrm>
          <a:custGeom>
            <a:avLst/>
            <a:gdLst>
              <a:gd name="connsiteX0" fmla="*/ 0 w 4346713"/>
              <a:gd name="connsiteY0" fmla="*/ 993914 h 3750366"/>
              <a:gd name="connsiteX1" fmla="*/ 0 w 4346713"/>
              <a:gd name="connsiteY1" fmla="*/ 993914 h 3750366"/>
              <a:gd name="connsiteX2" fmla="*/ 662609 w 4346713"/>
              <a:gd name="connsiteY2" fmla="*/ 0 h 3750366"/>
              <a:gd name="connsiteX3" fmla="*/ 1643270 w 4346713"/>
              <a:gd name="connsiteY3" fmla="*/ 742122 h 3750366"/>
              <a:gd name="connsiteX4" fmla="*/ 2650435 w 4346713"/>
              <a:gd name="connsiteY4" fmla="*/ 1550505 h 3750366"/>
              <a:gd name="connsiteX5" fmla="*/ 3591339 w 4346713"/>
              <a:gd name="connsiteY5" fmla="*/ 1762540 h 3750366"/>
              <a:gd name="connsiteX6" fmla="*/ 3670852 w 4346713"/>
              <a:gd name="connsiteY6" fmla="*/ 1431235 h 3750366"/>
              <a:gd name="connsiteX7" fmla="*/ 3869635 w 4346713"/>
              <a:gd name="connsiteY7" fmla="*/ 1457740 h 3750366"/>
              <a:gd name="connsiteX8" fmla="*/ 4094922 w 4346713"/>
              <a:gd name="connsiteY8" fmla="*/ 1537253 h 3750366"/>
              <a:gd name="connsiteX9" fmla="*/ 4346713 w 4346713"/>
              <a:gd name="connsiteY9" fmla="*/ 1815548 h 3750366"/>
              <a:gd name="connsiteX10" fmla="*/ 4174435 w 4346713"/>
              <a:gd name="connsiteY10" fmla="*/ 2027583 h 3750366"/>
              <a:gd name="connsiteX11" fmla="*/ 4333461 w 4346713"/>
              <a:gd name="connsiteY11" fmla="*/ 2213114 h 3750366"/>
              <a:gd name="connsiteX12" fmla="*/ 4240696 w 4346713"/>
              <a:gd name="connsiteY12" fmla="*/ 2266122 h 3750366"/>
              <a:gd name="connsiteX13" fmla="*/ 4015409 w 4346713"/>
              <a:gd name="connsiteY13" fmla="*/ 2623931 h 3750366"/>
              <a:gd name="connsiteX14" fmla="*/ 4161183 w 4346713"/>
              <a:gd name="connsiteY14" fmla="*/ 2690192 h 3750366"/>
              <a:gd name="connsiteX15" fmla="*/ 4002156 w 4346713"/>
              <a:gd name="connsiteY15" fmla="*/ 2981740 h 3750366"/>
              <a:gd name="connsiteX16" fmla="*/ 3935896 w 4346713"/>
              <a:gd name="connsiteY16" fmla="*/ 3326296 h 3750366"/>
              <a:gd name="connsiteX17" fmla="*/ 3803374 w 4346713"/>
              <a:gd name="connsiteY17" fmla="*/ 3419061 h 3750366"/>
              <a:gd name="connsiteX18" fmla="*/ 3445565 w 4346713"/>
              <a:gd name="connsiteY18" fmla="*/ 3273287 h 3750366"/>
              <a:gd name="connsiteX19" fmla="*/ 3326296 w 4346713"/>
              <a:gd name="connsiteY19" fmla="*/ 3326296 h 3750366"/>
              <a:gd name="connsiteX20" fmla="*/ 3101009 w 4346713"/>
              <a:gd name="connsiteY20" fmla="*/ 3299792 h 3750366"/>
              <a:gd name="connsiteX21" fmla="*/ 2835965 w 4346713"/>
              <a:gd name="connsiteY21" fmla="*/ 3750366 h 3750366"/>
              <a:gd name="connsiteX22" fmla="*/ 2252870 w 4346713"/>
              <a:gd name="connsiteY22" fmla="*/ 3498574 h 3750366"/>
              <a:gd name="connsiteX23" fmla="*/ 2054087 w 4346713"/>
              <a:gd name="connsiteY23" fmla="*/ 3366053 h 3750366"/>
              <a:gd name="connsiteX24" fmla="*/ 1205948 w 4346713"/>
              <a:gd name="connsiteY24" fmla="*/ 2464905 h 3750366"/>
              <a:gd name="connsiteX25" fmla="*/ 1020417 w 4346713"/>
              <a:gd name="connsiteY25" fmla="*/ 2226366 h 3750366"/>
              <a:gd name="connsiteX26" fmla="*/ 954156 w 4346713"/>
              <a:gd name="connsiteY26" fmla="*/ 2093844 h 3750366"/>
              <a:gd name="connsiteX27" fmla="*/ 424070 w 4346713"/>
              <a:gd name="connsiteY27" fmla="*/ 1736035 h 3750366"/>
              <a:gd name="connsiteX28" fmla="*/ 0 w 4346713"/>
              <a:gd name="connsiteY28" fmla="*/ 993914 h 375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46713" h="3750366">
                <a:moveTo>
                  <a:pt x="0" y="993914"/>
                </a:moveTo>
                <a:lnTo>
                  <a:pt x="0" y="993914"/>
                </a:lnTo>
                <a:lnTo>
                  <a:pt x="662609" y="0"/>
                </a:lnTo>
                <a:lnTo>
                  <a:pt x="1643270" y="742122"/>
                </a:lnTo>
                <a:lnTo>
                  <a:pt x="2650435" y="1550505"/>
                </a:lnTo>
                <a:lnTo>
                  <a:pt x="3591339" y="1762540"/>
                </a:lnTo>
                <a:lnTo>
                  <a:pt x="3670852" y="1431235"/>
                </a:lnTo>
                <a:lnTo>
                  <a:pt x="3869635" y="1457740"/>
                </a:lnTo>
                <a:lnTo>
                  <a:pt x="4094922" y="1537253"/>
                </a:lnTo>
                <a:lnTo>
                  <a:pt x="4346713" y="1815548"/>
                </a:lnTo>
                <a:lnTo>
                  <a:pt x="4174435" y="2027583"/>
                </a:lnTo>
                <a:lnTo>
                  <a:pt x="4333461" y="2213114"/>
                </a:lnTo>
                <a:lnTo>
                  <a:pt x="4240696" y="2266122"/>
                </a:lnTo>
                <a:lnTo>
                  <a:pt x="4015409" y="2623931"/>
                </a:lnTo>
                <a:lnTo>
                  <a:pt x="4161183" y="2690192"/>
                </a:lnTo>
                <a:lnTo>
                  <a:pt x="4002156" y="2981740"/>
                </a:lnTo>
                <a:lnTo>
                  <a:pt x="3935896" y="3326296"/>
                </a:lnTo>
                <a:lnTo>
                  <a:pt x="3803374" y="3419061"/>
                </a:lnTo>
                <a:lnTo>
                  <a:pt x="3445565" y="3273287"/>
                </a:lnTo>
                <a:lnTo>
                  <a:pt x="3326296" y="3326296"/>
                </a:lnTo>
                <a:lnTo>
                  <a:pt x="3101009" y="3299792"/>
                </a:lnTo>
                <a:lnTo>
                  <a:pt x="2835965" y="3750366"/>
                </a:lnTo>
                <a:lnTo>
                  <a:pt x="2252870" y="3498574"/>
                </a:lnTo>
                <a:lnTo>
                  <a:pt x="2054087" y="3366053"/>
                </a:lnTo>
                <a:lnTo>
                  <a:pt x="1205948" y="2464905"/>
                </a:lnTo>
                <a:lnTo>
                  <a:pt x="1020417" y="2226366"/>
                </a:lnTo>
                <a:lnTo>
                  <a:pt x="954156" y="2093844"/>
                </a:lnTo>
                <a:lnTo>
                  <a:pt x="424070" y="1736035"/>
                </a:lnTo>
                <a:lnTo>
                  <a:pt x="0" y="99391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  <p:sp>
        <p:nvSpPr>
          <p:cNvPr id="19" name="Полилиния 18"/>
          <p:cNvSpPr/>
          <p:nvPr/>
        </p:nvSpPr>
        <p:spPr>
          <a:xfrm>
            <a:off x="2439579" y="878467"/>
            <a:ext cx="4532305" cy="4842043"/>
          </a:xfrm>
          <a:custGeom>
            <a:avLst/>
            <a:gdLst>
              <a:gd name="connsiteX0" fmla="*/ 6374296 w 6798365"/>
              <a:gd name="connsiteY0" fmla="*/ 2809461 h 7262191"/>
              <a:gd name="connsiteX1" fmla="*/ 6308035 w 6798365"/>
              <a:gd name="connsiteY1" fmla="*/ 2915478 h 7262191"/>
              <a:gd name="connsiteX2" fmla="*/ 6149009 w 6798365"/>
              <a:gd name="connsiteY2" fmla="*/ 2875722 h 7262191"/>
              <a:gd name="connsiteX3" fmla="*/ 5857461 w 6798365"/>
              <a:gd name="connsiteY3" fmla="*/ 2729948 h 7262191"/>
              <a:gd name="connsiteX4" fmla="*/ 5711687 w 6798365"/>
              <a:gd name="connsiteY4" fmla="*/ 2650435 h 7262191"/>
              <a:gd name="connsiteX5" fmla="*/ 5499652 w 6798365"/>
              <a:gd name="connsiteY5" fmla="*/ 2570922 h 7262191"/>
              <a:gd name="connsiteX6" fmla="*/ 5565913 w 6798365"/>
              <a:gd name="connsiteY6" fmla="*/ 2743200 h 7262191"/>
              <a:gd name="connsiteX7" fmla="*/ 5711687 w 6798365"/>
              <a:gd name="connsiteY7" fmla="*/ 2822713 h 7262191"/>
              <a:gd name="connsiteX8" fmla="*/ 5777948 w 6798365"/>
              <a:gd name="connsiteY8" fmla="*/ 2902226 h 7262191"/>
              <a:gd name="connsiteX9" fmla="*/ 5777948 w 6798365"/>
              <a:gd name="connsiteY9" fmla="*/ 3087757 h 7262191"/>
              <a:gd name="connsiteX10" fmla="*/ 5685183 w 6798365"/>
              <a:gd name="connsiteY10" fmla="*/ 3419061 h 7262191"/>
              <a:gd name="connsiteX11" fmla="*/ 5618922 w 6798365"/>
              <a:gd name="connsiteY11" fmla="*/ 3710609 h 7262191"/>
              <a:gd name="connsiteX12" fmla="*/ 5698435 w 6798365"/>
              <a:gd name="connsiteY12" fmla="*/ 3776870 h 7262191"/>
              <a:gd name="connsiteX13" fmla="*/ 5976730 w 6798365"/>
              <a:gd name="connsiteY13" fmla="*/ 4293704 h 7262191"/>
              <a:gd name="connsiteX14" fmla="*/ 6228522 w 6798365"/>
              <a:gd name="connsiteY14" fmla="*/ 4704522 h 7262191"/>
              <a:gd name="connsiteX15" fmla="*/ 6732104 w 6798365"/>
              <a:gd name="connsiteY15" fmla="*/ 5022574 h 7262191"/>
              <a:gd name="connsiteX16" fmla="*/ 6798365 w 6798365"/>
              <a:gd name="connsiteY16" fmla="*/ 5141844 h 7262191"/>
              <a:gd name="connsiteX17" fmla="*/ 6652591 w 6798365"/>
              <a:gd name="connsiteY17" fmla="*/ 5261113 h 7262191"/>
              <a:gd name="connsiteX18" fmla="*/ 6281530 w 6798365"/>
              <a:gd name="connsiteY18" fmla="*/ 6175513 h 7262191"/>
              <a:gd name="connsiteX19" fmla="*/ 5592417 w 6798365"/>
              <a:gd name="connsiteY19" fmla="*/ 6533322 h 7262191"/>
              <a:gd name="connsiteX20" fmla="*/ 5459896 w 6798365"/>
              <a:gd name="connsiteY20" fmla="*/ 6904383 h 7262191"/>
              <a:gd name="connsiteX21" fmla="*/ 5340626 w 6798365"/>
              <a:gd name="connsiteY21" fmla="*/ 7262191 h 7262191"/>
              <a:gd name="connsiteX22" fmla="*/ 1457739 w 6798365"/>
              <a:gd name="connsiteY22" fmla="*/ 4823791 h 7262191"/>
              <a:gd name="connsiteX23" fmla="*/ 556591 w 6798365"/>
              <a:gd name="connsiteY23" fmla="*/ 4267200 h 7262191"/>
              <a:gd name="connsiteX24" fmla="*/ 159026 w 6798365"/>
              <a:gd name="connsiteY24" fmla="*/ 3975652 h 7262191"/>
              <a:gd name="connsiteX25" fmla="*/ 0 w 6798365"/>
              <a:gd name="connsiteY25" fmla="*/ 3882887 h 7262191"/>
              <a:gd name="connsiteX26" fmla="*/ 132522 w 6798365"/>
              <a:gd name="connsiteY26" fmla="*/ 3604591 h 7262191"/>
              <a:gd name="connsiteX27" fmla="*/ 410817 w 6798365"/>
              <a:gd name="connsiteY27" fmla="*/ 3578087 h 7262191"/>
              <a:gd name="connsiteX28" fmla="*/ 1775791 w 6798365"/>
              <a:gd name="connsiteY28" fmla="*/ 2345635 h 7262191"/>
              <a:gd name="connsiteX29" fmla="*/ 1842052 w 6798365"/>
              <a:gd name="connsiteY29" fmla="*/ 2133600 h 7262191"/>
              <a:gd name="connsiteX30" fmla="*/ 1895061 w 6798365"/>
              <a:gd name="connsiteY30" fmla="*/ 1908313 h 7262191"/>
              <a:gd name="connsiteX31" fmla="*/ 1881809 w 6798365"/>
              <a:gd name="connsiteY31" fmla="*/ 1683026 h 7262191"/>
              <a:gd name="connsiteX32" fmla="*/ 1789043 w 6798365"/>
              <a:gd name="connsiteY32" fmla="*/ 1510748 h 7262191"/>
              <a:gd name="connsiteX33" fmla="*/ 1895061 w 6798365"/>
              <a:gd name="connsiteY33" fmla="*/ 1497496 h 7262191"/>
              <a:gd name="connsiteX34" fmla="*/ 2027583 w 6798365"/>
              <a:gd name="connsiteY34" fmla="*/ 1205948 h 7262191"/>
              <a:gd name="connsiteX35" fmla="*/ 1842052 w 6798365"/>
              <a:gd name="connsiteY35" fmla="*/ 1073426 h 7262191"/>
              <a:gd name="connsiteX36" fmla="*/ 1842052 w 6798365"/>
              <a:gd name="connsiteY36" fmla="*/ 1073426 h 7262191"/>
              <a:gd name="connsiteX37" fmla="*/ 1855304 w 6798365"/>
              <a:gd name="connsiteY37" fmla="*/ 993913 h 7262191"/>
              <a:gd name="connsiteX38" fmla="*/ 1749287 w 6798365"/>
              <a:gd name="connsiteY38" fmla="*/ 874644 h 7262191"/>
              <a:gd name="connsiteX39" fmla="*/ 1497496 w 6798365"/>
              <a:gd name="connsiteY39" fmla="*/ 477078 h 7262191"/>
              <a:gd name="connsiteX40" fmla="*/ 1616765 w 6798365"/>
              <a:gd name="connsiteY40" fmla="*/ 291548 h 7262191"/>
              <a:gd name="connsiteX41" fmla="*/ 1603513 w 6798365"/>
              <a:gd name="connsiteY41" fmla="*/ 79513 h 7262191"/>
              <a:gd name="connsiteX42" fmla="*/ 1683026 w 6798365"/>
              <a:gd name="connsiteY42" fmla="*/ 0 h 7262191"/>
              <a:gd name="connsiteX43" fmla="*/ 2517913 w 6798365"/>
              <a:gd name="connsiteY43" fmla="*/ 198783 h 7262191"/>
              <a:gd name="connsiteX44" fmla="*/ 2676939 w 6798365"/>
              <a:gd name="connsiteY44" fmla="*/ 238539 h 7262191"/>
              <a:gd name="connsiteX45" fmla="*/ 3379304 w 6798365"/>
              <a:gd name="connsiteY45" fmla="*/ 397565 h 7262191"/>
              <a:gd name="connsiteX46" fmla="*/ 3882887 w 6798365"/>
              <a:gd name="connsiteY46" fmla="*/ 477078 h 7262191"/>
              <a:gd name="connsiteX47" fmla="*/ 4744278 w 6798365"/>
              <a:gd name="connsiteY47" fmla="*/ 636104 h 7262191"/>
              <a:gd name="connsiteX48" fmla="*/ 4996070 w 6798365"/>
              <a:gd name="connsiteY48" fmla="*/ 728870 h 7262191"/>
              <a:gd name="connsiteX49" fmla="*/ 5314122 w 6798365"/>
              <a:gd name="connsiteY49" fmla="*/ 848139 h 7262191"/>
              <a:gd name="connsiteX50" fmla="*/ 5459896 w 6798365"/>
              <a:gd name="connsiteY50" fmla="*/ 980661 h 7262191"/>
              <a:gd name="connsiteX51" fmla="*/ 5526156 w 6798365"/>
              <a:gd name="connsiteY51" fmla="*/ 1166191 h 7262191"/>
              <a:gd name="connsiteX52" fmla="*/ 5579165 w 6798365"/>
              <a:gd name="connsiteY52" fmla="*/ 1524000 h 7262191"/>
              <a:gd name="connsiteX53" fmla="*/ 5671930 w 6798365"/>
              <a:gd name="connsiteY53" fmla="*/ 1749287 h 7262191"/>
              <a:gd name="connsiteX54" fmla="*/ 5791200 w 6798365"/>
              <a:gd name="connsiteY54" fmla="*/ 1868557 h 7262191"/>
              <a:gd name="connsiteX55" fmla="*/ 6016487 w 6798365"/>
              <a:gd name="connsiteY55" fmla="*/ 2027583 h 7262191"/>
              <a:gd name="connsiteX56" fmla="*/ 6135756 w 6798365"/>
              <a:gd name="connsiteY56" fmla="*/ 2146852 h 7262191"/>
              <a:gd name="connsiteX57" fmla="*/ 6202017 w 6798365"/>
              <a:gd name="connsiteY57" fmla="*/ 2279374 h 7262191"/>
              <a:gd name="connsiteX58" fmla="*/ 6241774 w 6798365"/>
              <a:gd name="connsiteY58" fmla="*/ 2610678 h 7262191"/>
              <a:gd name="connsiteX59" fmla="*/ 6321287 w 6798365"/>
              <a:gd name="connsiteY59" fmla="*/ 2743200 h 7262191"/>
              <a:gd name="connsiteX60" fmla="*/ 6374296 w 6798365"/>
              <a:gd name="connsiteY60" fmla="*/ 2809461 h 726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798365" h="7262191">
                <a:moveTo>
                  <a:pt x="6374296" y="2809461"/>
                </a:moveTo>
                <a:lnTo>
                  <a:pt x="6308035" y="2915478"/>
                </a:lnTo>
                <a:lnTo>
                  <a:pt x="6149009" y="2875722"/>
                </a:lnTo>
                <a:lnTo>
                  <a:pt x="5857461" y="2729948"/>
                </a:lnTo>
                <a:lnTo>
                  <a:pt x="5711687" y="2650435"/>
                </a:lnTo>
                <a:lnTo>
                  <a:pt x="5499652" y="2570922"/>
                </a:lnTo>
                <a:lnTo>
                  <a:pt x="5565913" y="2743200"/>
                </a:lnTo>
                <a:lnTo>
                  <a:pt x="5711687" y="2822713"/>
                </a:lnTo>
                <a:lnTo>
                  <a:pt x="5777948" y="2902226"/>
                </a:lnTo>
                <a:lnTo>
                  <a:pt x="5777948" y="3087757"/>
                </a:lnTo>
                <a:lnTo>
                  <a:pt x="5685183" y="3419061"/>
                </a:lnTo>
                <a:lnTo>
                  <a:pt x="5618922" y="3710609"/>
                </a:lnTo>
                <a:lnTo>
                  <a:pt x="5698435" y="3776870"/>
                </a:lnTo>
                <a:lnTo>
                  <a:pt x="5976730" y="4293704"/>
                </a:lnTo>
                <a:lnTo>
                  <a:pt x="6228522" y="4704522"/>
                </a:lnTo>
                <a:lnTo>
                  <a:pt x="6732104" y="5022574"/>
                </a:lnTo>
                <a:lnTo>
                  <a:pt x="6798365" y="5141844"/>
                </a:lnTo>
                <a:lnTo>
                  <a:pt x="6652591" y="5261113"/>
                </a:lnTo>
                <a:lnTo>
                  <a:pt x="6281530" y="6175513"/>
                </a:lnTo>
                <a:lnTo>
                  <a:pt x="5592417" y="6533322"/>
                </a:lnTo>
                <a:lnTo>
                  <a:pt x="5459896" y="6904383"/>
                </a:lnTo>
                <a:lnTo>
                  <a:pt x="5340626" y="7262191"/>
                </a:lnTo>
                <a:lnTo>
                  <a:pt x="1457739" y="4823791"/>
                </a:lnTo>
                <a:lnTo>
                  <a:pt x="556591" y="4267200"/>
                </a:lnTo>
                <a:lnTo>
                  <a:pt x="159026" y="3975652"/>
                </a:lnTo>
                <a:lnTo>
                  <a:pt x="0" y="3882887"/>
                </a:lnTo>
                <a:lnTo>
                  <a:pt x="132522" y="3604591"/>
                </a:lnTo>
                <a:lnTo>
                  <a:pt x="410817" y="3578087"/>
                </a:lnTo>
                <a:lnTo>
                  <a:pt x="1775791" y="2345635"/>
                </a:lnTo>
                <a:lnTo>
                  <a:pt x="1842052" y="2133600"/>
                </a:lnTo>
                <a:lnTo>
                  <a:pt x="1895061" y="1908313"/>
                </a:lnTo>
                <a:lnTo>
                  <a:pt x="1881809" y="1683026"/>
                </a:lnTo>
                <a:lnTo>
                  <a:pt x="1789043" y="1510748"/>
                </a:lnTo>
                <a:lnTo>
                  <a:pt x="1895061" y="1497496"/>
                </a:lnTo>
                <a:lnTo>
                  <a:pt x="2027583" y="1205948"/>
                </a:lnTo>
                <a:lnTo>
                  <a:pt x="1842052" y="1073426"/>
                </a:lnTo>
                <a:lnTo>
                  <a:pt x="1842052" y="1073426"/>
                </a:lnTo>
                <a:lnTo>
                  <a:pt x="1855304" y="993913"/>
                </a:lnTo>
                <a:lnTo>
                  <a:pt x="1749287" y="874644"/>
                </a:lnTo>
                <a:lnTo>
                  <a:pt x="1497496" y="477078"/>
                </a:lnTo>
                <a:lnTo>
                  <a:pt x="1616765" y="291548"/>
                </a:lnTo>
                <a:lnTo>
                  <a:pt x="1603513" y="79513"/>
                </a:lnTo>
                <a:lnTo>
                  <a:pt x="1683026" y="0"/>
                </a:lnTo>
                <a:lnTo>
                  <a:pt x="2517913" y="198783"/>
                </a:lnTo>
                <a:cubicBezTo>
                  <a:pt x="2649755" y="242730"/>
                  <a:pt x="2595276" y="238539"/>
                  <a:pt x="2676939" y="238539"/>
                </a:cubicBezTo>
                <a:lnTo>
                  <a:pt x="3379304" y="397565"/>
                </a:lnTo>
                <a:lnTo>
                  <a:pt x="3882887" y="477078"/>
                </a:lnTo>
                <a:lnTo>
                  <a:pt x="4744278" y="636104"/>
                </a:lnTo>
                <a:lnTo>
                  <a:pt x="4996070" y="728870"/>
                </a:lnTo>
                <a:lnTo>
                  <a:pt x="5314122" y="848139"/>
                </a:lnTo>
                <a:lnTo>
                  <a:pt x="5459896" y="980661"/>
                </a:lnTo>
                <a:lnTo>
                  <a:pt x="5526156" y="1166191"/>
                </a:lnTo>
                <a:lnTo>
                  <a:pt x="5579165" y="1524000"/>
                </a:lnTo>
                <a:lnTo>
                  <a:pt x="5671930" y="1749287"/>
                </a:lnTo>
                <a:lnTo>
                  <a:pt x="5791200" y="1868557"/>
                </a:lnTo>
                <a:lnTo>
                  <a:pt x="6016487" y="2027583"/>
                </a:lnTo>
                <a:lnTo>
                  <a:pt x="6135756" y="2146852"/>
                </a:lnTo>
                <a:lnTo>
                  <a:pt x="6202017" y="2279374"/>
                </a:lnTo>
                <a:lnTo>
                  <a:pt x="6241774" y="2610678"/>
                </a:lnTo>
                <a:lnTo>
                  <a:pt x="6321287" y="2743200"/>
                </a:lnTo>
                <a:lnTo>
                  <a:pt x="6374296" y="280946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  <p:grpSp>
        <p:nvGrpSpPr>
          <p:cNvPr id="14" name="Группа 13"/>
          <p:cNvGrpSpPr>
            <a:grpSpLocks/>
          </p:cNvGrpSpPr>
          <p:nvPr/>
        </p:nvGrpSpPr>
        <p:grpSpPr bwMode="auto">
          <a:xfrm>
            <a:off x="8305322" y="1338699"/>
            <a:ext cx="3153364" cy="2332649"/>
            <a:chOff x="109999" y="6628815"/>
            <a:chExt cx="4730661" cy="3498597"/>
          </a:xfrm>
        </p:grpSpPr>
        <p:sp>
          <p:nvSpPr>
            <p:cNvPr id="8" name="Прямоугольная выноска 7"/>
            <p:cNvSpPr/>
            <p:nvPr/>
          </p:nvSpPr>
          <p:spPr>
            <a:xfrm>
              <a:off x="109999" y="6628815"/>
              <a:ext cx="4730661" cy="3498597"/>
            </a:xfrm>
            <a:prstGeom prst="wedgeRectCallout">
              <a:avLst>
                <a:gd name="adj1" fmla="val -61105"/>
                <a:gd name="adj2" fmla="val 52977"/>
              </a:avLst>
            </a:prstGeom>
            <a:solidFill>
              <a:schemeClr val="accent2">
                <a:lumMod val="75000"/>
                <a:alpha val="4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7660" name="Рисунок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99" y="6628816"/>
              <a:ext cx="4730660" cy="349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Группа 12"/>
          <p:cNvGrpSpPr>
            <a:grpSpLocks/>
          </p:cNvGrpSpPr>
          <p:nvPr/>
        </p:nvGrpSpPr>
        <p:grpSpPr bwMode="auto">
          <a:xfrm>
            <a:off x="1778106" y="4765049"/>
            <a:ext cx="3608345" cy="2579388"/>
            <a:chOff x="9417011" y="1200329"/>
            <a:chExt cx="5412728" cy="3868319"/>
          </a:xfrm>
        </p:grpSpPr>
        <p:sp>
          <p:nvSpPr>
            <p:cNvPr id="7" name="Прямоугольная выноска 6"/>
            <p:cNvSpPr/>
            <p:nvPr/>
          </p:nvSpPr>
          <p:spPr>
            <a:xfrm>
              <a:off x="9417011" y="1200329"/>
              <a:ext cx="5412728" cy="3868319"/>
            </a:xfrm>
            <a:prstGeom prst="wedgeRectCallout">
              <a:avLst>
                <a:gd name="adj1" fmla="val -15907"/>
                <a:gd name="adj2" fmla="val -87458"/>
              </a:avLst>
            </a:prstGeom>
            <a:solidFill>
              <a:schemeClr val="accent2">
                <a:lumMod val="75000"/>
                <a:alpha val="4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7658" name="Рисунок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1727" y="1200329"/>
              <a:ext cx="5408012" cy="3868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1680107" y="215906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Давлат шаҳарсозлик кадастри</a:t>
            </a:r>
            <a:endParaRPr lang="ru-RU" sz="2400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656" name="Picture 6" descr="flag_uzbek_2">
            <a:hlinkClick r:id="rId5" action="ppaction://hlinksldjump"/>
          </p:cNvPr>
          <p:cNvPicPr>
            <a:picLocks noChangeAspect="1" noChangeArrowheads="1" noCrop="1"/>
          </p:cNvPicPr>
          <p:nvPr/>
        </p:nvPicPr>
        <p:blipFill>
          <a:blip r:embed="rId6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55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Группа 15"/>
          <p:cNvGrpSpPr>
            <a:grpSpLocks/>
          </p:cNvGrpSpPr>
          <p:nvPr/>
        </p:nvGrpSpPr>
        <p:grpSpPr bwMode="auto">
          <a:xfrm>
            <a:off x="1680106" y="215244"/>
            <a:ext cx="10072567" cy="7129193"/>
            <a:chOff x="0" y="0"/>
            <a:chExt cx="15109918" cy="10691813"/>
          </a:xfrm>
        </p:grpSpPr>
        <p:pic>
          <p:nvPicPr>
            <p:cNvPr id="28685" name="Рисунок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109918" cy="1069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2395592" y="8831113"/>
              <a:ext cx="2249688" cy="753720"/>
            </a:xfrm>
            <a:prstGeom prst="rect">
              <a:avLst/>
            </a:prstGeom>
            <a:solidFill>
              <a:srgbClr val="DBFAFF"/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uz-Cyrl-UZ" sz="1333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Шартли белгилар</a:t>
              </a:r>
              <a:endParaRPr lang="ru-RU" sz="1333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80107" y="215906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uz-Cyrl-UZ" sz="2133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Маданий мерос объектлари давлат кадастри</a:t>
            </a:r>
            <a:endParaRPr lang="ru-RU" sz="213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6" name="Picture 6" descr="flag_uzbek_2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Группа 12"/>
          <p:cNvGrpSpPr>
            <a:grpSpLocks/>
          </p:cNvGrpSpPr>
          <p:nvPr/>
        </p:nvGrpSpPr>
        <p:grpSpPr bwMode="auto">
          <a:xfrm>
            <a:off x="1793854" y="4355569"/>
            <a:ext cx="3505099" cy="2448143"/>
            <a:chOff x="171545" y="6209737"/>
            <a:chExt cx="5256964" cy="3670811"/>
          </a:xfrm>
        </p:grpSpPr>
        <p:sp>
          <p:nvSpPr>
            <p:cNvPr id="8" name="Прямоугольная выноска 7"/>
            <p:cNvSpPr/>
            <p:nvPr/>
          </p:nvSpPr>
          <p:spPr>
            <a:xfrm>
              <a:off x="224036" y="6209737"/>
              <a:ext cx="5204473" cy="3670811"/>
            </a:xfrm>
            <a:prstGeom prst="wedgeRectCallout">
              <a:avLst>
                <a:gd name="adj1" fmla="val 76292"/>
                <a:gd name="adj2" fmla="val -86206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8684" name="Рисунок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545" y="6209737"/>
              <a:ext cx="5256964" cy="3670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Группа 13"/>
          <p:cNvGrpSpPr>
            <a:grpSpLocks/>
          </p:cNvGrpSpPr>
          <p:nvPr/>
        </p:nvGrpSpPr>
        <p:grpSpPr bwMode="auto">
          <a:xfrm>
            <a:off x="8452318" y="1128703"/>
            <a:ext cx="3183115" cy="3034370"/>
            <a:chOff x="10158593" y="1369398"/>
            <a:chExt cx="4774975" cy="4552365"/>
          </a:xfrm>
        </p:grpSpPr>
        <p:sp>
          <p:nvSpPr>
            <p:cNvPr id="7" name="Прямоугольная выноска 6"/>
            <p:cNvSpPr/>
            <p:nvPr/>
          </p:nvSpPr>
          <p:spPr>
            <a:xfrm>
              <a:off x="10158593" y="1369398"/>
              <a:ext cx="4774975" cy="4552365"/>
            </a:xfrm>
            <a:prstGeom prst="wedgeRectCallout">
              <a:avLst>
                <a:gd name="adj1" fmla="val -159637"/>
                <a:gd name="adj2" fmla="val 3829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28682" name="Рисунок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8593" y="1369398"/>
              <a:ext cx="4774975" cy="4552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6" t="11261" r="3963" b="8481"/>
          <a:stretch>
            <a:fillRect/>
          </a:stretch>
        </p:blipFill>
        <p:spPr bwMode="auto">
          <a:xfrm>
            <a:off x="6312156" y="3274110"/>
            <a:ext cx="138244" cy="17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t="5476" b="10301"/>
          <a:stretch>
            <a:fillRect/>
          </a:stretch>
        </p:blipFill>
        <p:spPr bwMode="auto">
          <a:xfrm>
            <a:off x="4705726" y="2654637"/>
            <a:ext cx="176742" cy="14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80107" y="215906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uz-Cyrl-UZ" sz="2133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(Картография ва геодезия давлат кадастри)</a:t>
            </a:r>
            <a:endParaRPr lang="ru-RU" sz="2133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3" name="Picture 6" descr="flag_uzbek_2">
            <a:hlinkClick r:id="rId2" action="ppaction://hlinksldjump"/>
          </p:cNvPr>
          <p:cNvPicPr>
            <a:picLocks noChangeAspect="1" noChangeArrowheads="1" noCrop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55" y="215246"/>
            <a:ext cx="10077816" cy="712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80107" y="215904"/>
            <a:ext cx="1007956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uz-Cyrl-UZ" sz="2133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Картография ва геодезия давлат кадастри 1:10000 карта номенклатура</a:t>
            </a:r>
            <a:endParaRPr lang="ru-RU" sz="213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6" name="Picture 6" descr="flag_uzbek_2">
            <a:hlinkClick r:id="rId5" action="ppaction://hlinksldjump"/>
          </p:cNvPr>
          <p:cNvPicPr>
            <a:picLocks noChangeAspect="1" noChangeArrowheads="1" noCrop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02" y="3027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Группа 5"/>
          <p:cNvGrpSpPr>
            <a:grpSpLocks/>
          </p:cNvGrpSpPr>
          <p:nvPr/>
        </p:nvGrpSpPr>
        <p:grpSpPr bwMode="auto">
          <a:xfrm>
            <a:off x="8105834" y="1429693"/>
            <a:ext cx="2957373" cy="1966915"/>
            <a:chOff x="9639036" y="1820577"/>
            <a:chExt cx="4436077" cy="2950206"/>
          </a:xfrm>
        </p:grpSpPr>
        <p:sp>
          <p:nvSpPr>
            <p:cNvPr id="15" name="Прямоугольная выноска 14"/>
            <p:cNvSpPr/>
            <p:nvPr/>
          </p:nvSpPr>
          <p:spPr>
            <a:xfrm>
              <a:off x="9639036" y="1820577"/>
              <a:ext cx="4436077" cy="2950206"/>
            </a:xfrm>
            <a:prstGeom prst="wedgeRectCallout">
              <a:avLst>
                <a:gd name="adj1" fmla="val -93469"/>
                <a:gd name="adj2" fmla="val 67878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30730" name="Рисунок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036" y="1820577"/>
              <a:ext cx="4436077" cy="2950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Полилиния 15"/>
          <p:cNvSpPr/>
          <p:nvPr/>
        </p:nvSpPr>
        <p:spPr>
          <a:xfrm>
            <a:off x="5582438" y="3450855"/>
            <a:ext cx="1189948" cy="1065705"/>
          </a:xfrm>
          <a:custGeom>
            <a:avLst/>
            <a:gdLst>
              <a:gd name="connsiteX0" fmla="*/ 1784350 w 1784350"/>
              <a:gd name="connsiteY0" fmla="*/ 38100 h 1600200"/>
              <a:gd name="connsiteX1" fmla="*/ 1746250 w 1784350"/>
              <a:gd name="connsiteY1" fmla="*/ 1600200 h 1600200"/>
              <a:gd name="connsiteX2" fmla="*/ 0 w 1784350"/>
              <a:gd name="connsiteY2" fmla="*/ 1555750 h 1600200"/>
              <a:gd name="connsiteX3" fmla="*/ 25400 w 1784350"/>
              <a:gd name="connsiteY3" fmla="*/ 0 h 1600200"/>
              <a:gd name="connsiteX4" fmla="*/ 1784350 w 1784350"/>
              <a:gd name="connsiteY4" fmla="*/ 381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4350" h="1600200">
                <a:moveTo>
                  <a:pt x="1784350" y="38100"/>
                </a:moveTo>
                <a:lnTo>
                  <a:pt x="1746250" y="1600200"/>
                </a:lnTo>
                <a:lnTo>
                  <a:pt x="0" y="1555750"/>
                </a:lnTo>
                <a:lnTo>
                  <a:pt x="25400" y="0"/>
                </a:lnTo>
                <a:lnTo>
                  <a:pt x="1784350" y="38100"/>
                </a:lnTo>
                <a:close/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</p:spTree>
    <p:extLst>
      <p:ext uri="{BB962C8B-B14F-4D97-AF65-F5344CB8AC3E}">
        <p14:creationId xmlns:p14="http://schemas.microsoft.com/office/powerpoint/2010/main" val="82053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-4034" r="-227" b="4034"/>
          <a:stretch>
            <a:fillRect/>
          </a:stretch>
        </p:blipFill>
        <p:spPr bwMode="auto">
          <a:xfrm>
            <a:off x="1680108" y="215244"/>
            <a:ext cx="10076067" cy="712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80107" y="215906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uz-Cyrl-UZ" sz="2133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Энергетика объектлари давлат кадастри</a:t>
            </a:r>
            <a:endParaRPr lang="ru-RU" sz="213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772" name="Picture 6" descr="flag_uzbek_2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Группа 9"/>
          <p:cNvGrpSpPr>
            <a:grpSpLocks/>
          </p:cNvGrpSpPr>
          <p:nvPr/>
        </p:nvGrpSpPr>
        <p:grpSpPr bwMode="auto">
          <a:xfrm>
            <a:off x="1828849" y="1114708"/>
            <a:ext cx="3534848" cy="2656387"/>
            <a:chOff x="222804" y="1347371"/>
            <a:chExt cx="5303314" cy="3986629"/>
          </a:xfrm>
        </p:grpSpPr>
        <p:sp>
          <p:nvSpPr>
            <p:cNvPr id="8" name="Прямоугольная выноска 7"/>
            <p:cNvSpPr/>
            <p:nvPr/>
          </p:nvSpPr>
          <p:spPr>
            <a:xfrm>
              <a:off x="222804" y="1347371"/>
              <a:ext cx="5303314" cy="3986629"/>
            </a:xfrm>
            <a:prstGeom prst="wedgeRectCallout">
              <a:avLst>
                <a:gd name="adj1" fmla="val 64443"/>
                <a:gd name="adj2" fmla="val 74902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32780" name="Рисунок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04" y="1347371"/>
              <a:ext cx="5303314" cy="398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Группа 8"/>
          <p:cNvGrpSpPr>
            <a:grpSpLocks/>
          </p:cNvGrpSpPr>
          <p:nvPr/>
        </p:nvGrpSpPr>
        <p:grpSpPr bwMode="auto">
          <a:xfrm>
            <a:off x="8508312" y="1210950"/>
            <a:ext cx="3167364" cy="2560140"/>
            <a:chOff x="10242800" y="1493044"/>
            <a:chExt cx="4750990" cy="3840956"/>
          </a:xfrm>
        </p:grpSpPr>
        <p:sp>
          <p:nvSpPr>
            <p:cNvPr id="7" name="Прямоугольная выноска 6"/>
            <p:cNvSpPr/>
            <p:nvPr/>
          </p:nvSpPr>
          <p:spPr>
            <a:xfrm>
              <a:off x="10242800" y="1493044"/>
              <a:ext cx="4745740" cy="3840956"/>
            </a:xfrm>
            <a:prstGeom prst="wedgeRectCallout">
              <a:avLst>
                <a:gd name="adj1" fmla="val -117832"/>
                <a:gd name="adj2" fmla="val 19022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32778" name="Рисунок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8454" y="1493044"/>
              <a:ext cx="4745336" cy="3840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Овал 10"/>
          <p:cNvSpPr/>
          <p:nvPr/>
        </p:nvSpPr>
        <p:spPr>
          <a:xfrm>
            <a:off x="6191416" y="2931124"/>
            <a:ext cx="89247" cy="8224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  <p:sp>
        <p:nvSpPr>
          <p:cNvPr id="13" name="Овал 12"/>
          <p:cNvSpPr/>
          <p:nvPr/>
        </p:nvSpPr>
        <p:spPr>
          <a:xfrm>
            <a:off x="5963922" y="4444811"/>
            <a:ext cx="87496" cy="8224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</p:spTree>
    <p:extLst>
      <p:ext uri="{BB962C8B-B14F-4D97-AF65-F5344CB8AC3E}">
        <p14:creationId xmlns:p14="http://schemas.microsoft.com/office/powerpoint/2010/main" val="375344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215246"/>
            <a:ext cx="10076067" cy="712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80107" y="215904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uz-Cyrl-UZ" sz="2133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Чиқиндиларни кўмиш ва утилизация қилиш жойлари давлат кадастри</a:t>
            </a:r>
            <a:endParaRPr lang="ru-RU" sz="213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796" name="Picture 6" descr="flag_uzbek_2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Группа 21"/>
          <p:cNvGrpSpPr>
            <a:grpSpLocks/>
          </p:cNvGrpSpPr>
          <p:nvPr/>
        </p:nvGrpSpPr>
        <p:grpSpPr bwMode="auto">
          <a:xfrm>
            <a:off x="1828849" y="1114708"/>
            <a:ext cx="3587346" cy="2656387"/>
            <a:chOff x="219977" y="1347371"/>
            <a:chExt cx="5382508" cy="3986629"/>
          </a:xfrm>
        </p:grpSpPr>
        <p:grpSp>
          <p:nvGrpSpPr>
            <p:cNvPr id="33799" name="Группа 18"/>
            <p:cNvGrpSpPr>
              <a:grpSpLocks/>
            </p:cNvGrpSpPr>
            <p:nvPr/>
          </p:nvGrpSpPr>
          <p:grpSpPr bwMode="auto">
            <a:xfrm>
              <a:off x="222804" y="1347371"/>
              <a:ext cx="5303314" cy="3986629"/>
              <a:chOff x="222804" y="1347371"/>
              <a:chExt cx="5303314" cy="3986629"/>
            </a:xfrm>
          </p:grpSpPr>
          <p:sp>
            <p:nvSpPr>
              <p:cNvPr id="20" name="Прямоугольная выноска 19"/>
              <p:cNvSpPr/>
              <p:nvPr/>
            </p:nvSpPr>
            <p:spPr>
              <a:xfrm>
                <a:off x="222602" y="1347371"/>
                <a:ext cx="5303739" cy="3986629"/>
              </a:xfrm>
              <a:prstGeom prst="wedgeRectCallout">
                <a:avLst>
                  <a:gd name="adj1" fmla="val 122081"/>
                  <a:gd name="adj2" fmla="val 40825"/>
                </a:avLst>
              </a:prstGeom>
              <a:solidFill>
                <a:srgbClr val="FF0000">
                  <a:alpha val="45000"/>
                </a:srgb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 sz="1984"/>
              </a:p>
            </p:txBody>
          </p:sp>
          <p:pic>
            <p:nvPicPr>
              <p:cNvPr id="33802" name="Рисунок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804" y="1347371"/>
                <a:ext cx="5303314" cy="3986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3800" name="Рисунок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77" y="1347371"/>
              <a:ext cx="5382508" cy="398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Овал 22"/>
          <p:cNvSpPr/>
          <p:nvPr/>
        </p:nvSpPr>
        <p:spPr>
          <a:xfrm>
            <a:off x="7937840" y="3473607"/>
            <a:ext cx="164493" cy="1609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213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3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215246"/>
            <a:ext cx="10076067" cy="712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80107" y="215906"/>
            <a:ext cx="10079566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ХОРАЗМ ВИЛОЯТИ ХОНҚА ТУМАНИ</a:t>
            </a:r>
          </a:p>
          <a:p>
            <a:pPr>
              <a:defRPr/>
            </a:pPr>
            <a:r>
              <a:rPr lang="uz-Cyrl-UZ" sz="24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uz-Cyrl-UZ" sz="2133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Табиий хавф юқори бўлган зоналар давлат кадастри</a:t>
            </a:r>
            <a:endParaRPr lang="ru-RU" sz="2133" b="1" dirty="0">
              <a:ln w="0"/>
              <a:solidFill>
                <a:schemeClr val="accent1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8" name="Picture 6" descr="flag_uzbek_2">
            <a:hlinkClick r:id="rId3" action="ppaction://hlinksldjump"/>
          </p:cNvPr>
          <p:cNvPicPr>
            <a:picLocks noChangeAspect="1" noChangeArrowheads="1" noCrop="1"/>
          </p:cNvPicPr>
          <p:nvPr/>
        </p:nvPicPr>
        <p:blipFill>
          <a:blip r:embed="rId4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53" y="313237"/>
            <a:ext cx="811965" cy="58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Группа 8"/>
          <p:cNvGrpSpPr>
            <a:grpSpLocks/>
          </p:cNvGrpSpPr>
          <p:nvPr/>
        </p:nvGrpSpPr>
        <p:grpSpPr bwMode="auto">
          <a:xfrm>
            <a:off x="2049345" y="1286196"/>
            <a:ext cx="2775381" cy="1240696"/>
            <a:chOff x="555117" y="1606242"/>
            <a:chExt cx="4161085" cy="1860858"/>
          </a:xfrm>
        </p:grpSpPr>
        <p:sp>
          <p:nvSpPr>
            <p:cNvPr id="7" name="Прямоугольная выноска 6"/>
            <p:cNvSpPr/>
            <p:nvPr/>
          </p:nvSpPr>
          <p:spPr>
            <a:xfrm>
              <a:off x="555117" y="1606242"/>
              <a:ext cx="4161085" cy="1860858"/>
            </a:xfrm>
            <a:prstGeom prst="wedgeRectCallout">
              <a:avLst>
                <a:gd name="adj1" fmla="val 149139"/>
                <a:gd name="adj2" fmla="val 214128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31756" name="Рисунок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117" y="1606242"/>
              <a:ext cx="4161085" cy="1860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Группа 9"/>
          <p:cNvGrpSpPr>
            <a:grpSpLocks/>
          </p:cNvGrpSpPr>
          <p:nvPr/>
        </p:nvGrpSpPr>
        <p:grpSpPr bwMode="auto">
          <a:xfrm>
            <a:off x="8697305" y="1273949"/>
            <a:ext cx="3062368" cy="1252947"/>
            <a:chOff x="10526556" y="1587192"/>
            <a:chExt cx="4592794" cy="1879908"/>
          </a:xfrm>
        </p:grpSpPr>
        <p:sp>
          <p:nvSpPr>
            <p:cNvPr id="8" name="Прямоугольная выноска 7"/>
            <p:cNvSpPr/>
            <p:nvPr/>
          </p:nvSpPr>
          <p:spPr>
            <a:xfrm>
              <a:off x="10529181" y="1587192"/>
              <a:ext cx="4590169" cy="1861530"/>
            </a:xfrm>
            <a:prstGeom prst="wedgeRectCallout">
              <a:avLst>
                <a:gd name="adj1" fmla="val -27678"/>
                <a:gd name="adj2" fmla="val 140420"/>
              </a:avLst>
            </a:prstGeom>
            <a:solidFill>
              <a:srgbClr val="FF0000">
                <a:alpha val="45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984"/>
            </a:p>
          </p:txBody>
        </p:sp>
        <p:pic>
          <p:nvPicPr>
            <p:cNvPr id="31754" name="Рисунок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6556" y="1587192"/>
              <a:ext cx="4590790" cy="1879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Полилиния 10"/>
          <p:cNvSpPr/>
          <p:nvPr/>
        </p:nvSpPr>
        <p:spPr>
          <a:xfrm>
            <a:off x="3493027" y="2659888"/>
            <a:ext cx="6801958" cy="3839334"/>
          </a:xfrm>
          <a:custGeom>
            <a:avLst/>
            <a:gdLst>
              <a:gd name="connsiteX0" fmla="*/ 929640 w 10203180"/>
              <a:gd name="connsiteY0" fmla="*/ 2148840 h 5760720"/>
              <a:gd name="connsiteX1" fmla="*/ 868680 w 10203180"/>
              <a:gd name="connsiteY1" fmla="*/ 2186940 h 5760720"/>
              <a:gd name="connsiteX2" fmla="*/ 899160 w 10203180"/>
              <a:gd name="connsiteY2" fmla="*/ 2293620 h 5760720"/>
              <a:gd name="connsiteX3" fmla="*/ 1059180 w 10203180"/>
              <a:gd name="connsiteY3" fmla="*/ 2461260 h 5760720"/>
              <a:gd name="connsiteX4" fmla="*/ 1127760 w 10203180"/>
              <a:gd name="connsiteY4" fmla="*/ 2598420 h 5760720"/>
              <a:gd name="connsiteX5" fmla="*/ 1165860 w 10203180"/>
              <a:gd name="connsiteY5" fmla="*/ 2735580 h 5760720"/>
              <a:gd name="connsiteX6" fmla="*/ 1211580 w 10203180"/>
              <a:gd name="connsiteY6" fmla="*/ 2804160 h 5760720"/>
              <a:gd name="connsiteX7" fmla="*/ 1257300 w 10203180"/>
              <a:gd name="connsiteY7" fmla="*/ 2857500 h 5760720"/>
              <a:gd name="connsiteX8" fmla="*/ 1203960 w 10203180"/>
              <a:gd name="connsiteY8" fmla="*/ 2834640 h 5760720"/>
              <a:gd name="connsiteX9" fmla="*/ 1082040 w 10203180"/>
              <a:gd name="connsiteY9" fmla="*/ 2834640 h 5760720"/>
              <a:gd name="connsiteX10" fmla="*/ 815340 w 10203180"/>
              <a:gd name="connsiteY10" fmla="*/ 2926080 h 5760720"/>
              <a:gd name="connsiteX11" fmla="*/ 662940 w 10203180"/>
              <a:gd name="connsiteY11" fmla="*/ 2933700 h 5760720"/>
              <a:gd name="connsiteX12" fmla="*/ 632460 w 10203180"/>
              <a:gd name="connsiteY12" fmla="*/ 2994660 h 5760720"/>
              <a:gd name="connsiteX13" fmla="*/ 609600 w 10203180"/>
              <a:gd name="connsiteY13" fmla="*/ 3063240 h 5760720"/>
              <a:gd name="connsiteX14" fmla="*/ 510540 w 10203180"/>
              <a:gd name="connsiteY14" fmla="*/ 3154680 h 5760720"/>
              <a:gd name="connsiteX15" fmla="*/ 388620 w 10203180"/>
              <a:gd name="connsiteY15" fmla="*/ 3185160 h 5760720"/>
              <a:gd name="connsiteX16" fmla="*/ 373380 w 10203180"/>
              <a:gd name="connsiteY16" fmla="*/ 3253740 h 5760720"/>
              <a:gd name="connsiteX17" fmla="*/ 312420 w 10203180"/>
              <a:gd name="connsiteY17" fmla="*/ 3360420 h 5760720"/>
              <a:gd name="connsiteX18" fmla="*/ 220980 w 10203180"/>
              <a:gd name="connsiteY18" fmla="*/ 3436620 h 5760720"/>
              <a:gd name="connsiteX19" fmla="*/ 15240 w 10203180"/>
              <a:gd name="connsiteY19" fmla="*/ 3566160 h 5760720"/>
              <a:gd name="connsiteX20" fmla="*/ 137160 w 10203180"/>
              <a:gd name="connsiteY20" fmla="*/ 3756660 h 5760720"/>
              <a:gd name="connsiteX21" fmla="*/ 76200 w 10203180"/>
              <a:gd name="connsiteY21" fmla="*/ 3771900 h 5760720"/>
              <a:gd name="connsiteX22" fmla="*/ 22860 w 10203180"/>
              <a:gd name="connsiteY22" fmla="*/ 3802380 h 5760720"/>
              <a:gd name="connsiteX23" fmla="*/ 0 w 10203180"/>
              <a:gd name="connsiteY23" fmla="*/ 3909060 h 5760720"/>
              <a:gd name="connsiteX24" fmla="*/ 15240 w 10203180"/>
              <a:gd name="connsiteY24" fmla="*/ 3985260 h 5760720"/>
              <a:gd name="connsiteX25" fmla="*/ 76200 w 10203180"/>
              <a:gd name="connsiteY25" fmla="*/ 4015740 h 5760720"/>
              <a:gd name="connsiteX26" fmla="*/ 106680 w 10203180"/>
              <a:gd name="connsiteY26" fmla="*/ 4023360 h 5760720"/>
              <a:gd name="connsiteX27" fmla="*/ 502920 w 10203180"/>
              <a:gd name="connsiteY27" fmla="*/ 4191000 h 5760720"/>
              <a:gd name="connsiteX28" fmla="*/ 487680 w 10203180"/>
              <a:gd name="connsiteY28" fmla="*/ 4267200 h 5760720"/>
              <a:gd name="connsiteX29" fmla="*/ 617220 w 10203180"/>
              <a:gd name="connsiteY29" fmla="*/ 4206240 h 5760720"/>
              <a:gd name="connsiteX30" fmla="*/ 708660 w 10203180"/>
              <a:gd name="connsiteY30" fmla="*/ 4145280 h 5760720"/>
              <a:gd name="connsiteX31" fmla="*/ 990600 w 10203180"/>
              <a:gd name="connsiteY31" fmla="*/ 4145280 h 5760720"/>
              <a:gd name="connsiteX32" fmla="*/ 1493520 w 10203180"/>
              <a:gd name="connsiteY32" fmla="*/ 4351020 h 5760720"/>
              <a:gd name="connsiteX33" fmla="*/ 1638300 w 10203180"/>
              <a:gd name="connsiteY33" fmla="*/ 4351020 h 5760720"/>
              <a:gd name="connsiteX34" fmla="*/ 1722120 w 10203180"/>
              <a:gd name="connsiteY34" fmla="*/ 4335780 h 5760720"/>
              <a:gd name="connsiteX35" fmla="*/ 2316480 w 10203180"/>
              <a:gd name="connsiteY35" fmla="*/ 4290060 h 5760720"/>
              <a:gd name="connsiteX36" fmla="*/ 2667000 w 10203180"/>
              <a:gd name="connsiteY36" fmla="*/ 4297680 h 5760720"/>
              <a:gd name="connsiteX37" fmla="*/ 2819400 w 10203180"/>
              <a:gd name="connsiteY37" fmla="*/ 4274820 h 5760720"/>
              <a:gd name="connsiteX38" fmla="*/ 2712720 w 10203180"/>
              <a:gd name="connsiteY38" fmla="*/ 4419600 h 5760720"/>
              <a:gd name="connsiteX39" fmla="*/ 2796540 w 10203180"/>
              <a:gd name="connsiteY39" fmla="*/ 4495800 h 5760720"/>
              <a:gd name="connsiteX40" fmla="*/ 2750820 w 10203180"/>
              <a:gd name="connsiteY40" fmla="*/ 4564380 h 5760720"/>
              <a:gd name="connsiteX41" fmla="*/ 2766060 w 10203180"/>
              <a:gd name="connsiteY41" fmla="*/ 4610100 h 5760720"/>
              <a:gd name="connsiteX42" fmla="*/ 2880360 w 10203180"/>
              <a:gd name="connsiteY42" fmla="*/ 4610100 h 5760720"/>
              <a:gd name="connsiteX43" fmla="*/ 3268980 w 10203180"/>
              <a:gd name="connsiteY43" fmla="*/ 4640580 h 5760720"/>
              <a:gd name="connsiteX44" fmla="*/ 3802380 w 10203180"/>
              <a:gd name="connsiteY44" fmla="*/ 4716780 h 5760720"/>
              <a:gd name="connsiteX45" fmla="*/ 3947160 w 10203180"/>
              <a:gd name="connsiteY45" fmla="*/ 4655820 h 5760720"/>
              <a:gd name="connsiteX46" fmla="*/ 4053840 w 10203180"/>
              <a:gd name="connsiteY46" fmla="*/ 4640580 h 5760720"/>
              <a:gd name="connsiteX47" fmla="*/ 4000500 w 10203180"/>
              <a:gd name="connsiteY47" fmla="*/ 4945380 h 5760720"/>
              <a:gd name="connsiteX48" fmla="*/ 3992880 w 10203180"/>
              <a:gd name="connsiteY48" fmla="*/ 5227320 h 5760720"/>
              <a:gd name="connsiteX49" fmla="*/ 4008120 w 10203180"/>
              <a:gd name="connsiteY49" fmla="*/ 5303520 h 5760720"/>
              <a:gd name="connsiteX50" fmla="*/ 4030980 w 10203180"/>
              <a:gd name="connsiteY50" fmla="*/ 5455920 h 5760720"/>
              <a:gd name="connsiteX51" fmla="*/ 4145280 w 10203180"/>
              <a:gd name="connsiteY51" fmla="*/ 5585460 h 5760720"/>
              <a:gd name="connsiteX52" fmla="*/ 4366260 w 10203180"/>
              <a:gd name="connsiteY52" fmla="*/ 5699760 h 5760720"/>
              <a:gd name="connsiteX53" fmla="*/ 4823460 w 10203180"/>
              <a:gd name="connsiteY53" fmla="*/ 5707380 h 5760720"/>
              <a:gd name="connsiteX54" fmla="*/ 4930140 w 10203180"/>
              <a:gd name="connsiteY54" fmla="*/ 5654040 h 5760720"/>
              <a:gd name="connsiteX55" fmla="*/ 4968240 w 10203180"/>
              <a:gd name="connsiteY55" fmla="*/ 5524500 h 5760720"/>
              <a:gd name="connsiteX56" fmla="*/ 4983480 w 10203180"/>
              <a:gd name="connsiteY56" fmla="*/ 5410200 h 5760720"/>
              <a:gd name="connsiteX57" fmla="*/ 5059680 w 10203180"/>
              <a:gd name="connsiteY57" fmla="*/ 5356860 h 5760720"/>
              <a:gd name="connsiteX58" fmla="*/ 5234940 w 10203180"/>
              <a:gd name="connsiteY58" fmla="*/ 5326380 h 5760720"/>
              <a:gd name="connsiteX59" fmla="*/ 5471160 w 10203180"/>
              <a:gd name="connsiteY59" fmla="*/ 5280660 h 5760720"/>
              <a:gd name="connsiteX60" fmla="*/ 5798820 w 10203180"/>
              <a:gd name="connsiteY60" fmla="*/ 5646420 h 5760720"/>
              <a:gd name="connsiteX61" fmla="*/ 5875020 w 10203180"/>
              <a:gd name="connsiteY61" fmla="*/ 5661660 h 5760720"/>
              <a:gd name="connsiteX62" fmla="*/ 5905500 w 10203180"/>
              <a:gd name="connsiteY62" fmla="*/ 5669280 h 5760720"/>
              <a:gd name="connsiteX63" fmla="*/ 6012180 w 10203180"/>
              <a:gd name="connsiteY63" fmla="*/ 5760720 h 5760720"/>
              <a:gd name="connsiteX64" fmla="*/ 6103620 w 10203180"/>
              <a:gd name="connsiteY64" fmla="*/ 5760720 h 5760720"/>
              <a:gd name="connsiteX65" fmla="*/ 6301740 w 10203180"/>
              <a:gd name="connsiteY65" fmla="*/ 5745480 h 5760720"/>
              <a:gd name="connsiteX66" fmla="*/ 6400800 w 10203180"/>
              <a:gd name="connsiteY66" fmla="*/ 5745480 h 5760720"/>
              <a:gd name="connsiteX67" fmla="*/ 6522720 w 10203180"/>
              <a:gd name="connsiteY67" fmla="*/ 5715000 h 5760720"/>
              <a:gd name="connsiteX68" fmla="*/ 6736080 w 10203180"/>
              <a:gd name="connsiteY68" fmla="*/ 5722620 h 5760720"/>
              <a:gd name="connsiteX69" fmla="*/ 6827520 w 10203180"/>
              <a:gd name="connsiteY69" fmla="*/ 5715000 h 5760720"/>
              <a:gd name="connsiteX70" fmla="*/ 6979920 w 10203180"/>
              <a:gd name="connsiteY70" fmla="*/ 5692140 h 5760720"/>
              <a:gd name="connsiteX71" fmla="*/ 7071360 w 10203180"/>
              <a:gd name="connsiteY71" fmla="*/ 5669280 h 5760720"/>
              <a:gd name="connsiteX72" fmla="*/ 7185660 w 10203180"/>
              <a:gd name="connsiteY72" fmla="*/ 5600700 h 5760720"/>
              <a:gd name="connsiteX73" fmla="*/ 7284720 w 10203180"/>
              <a:gd name="connsiteY73" fmla="*/ 5539740 h 5760720"/>
              <a:gd name="connsiteX74" fmla="*/ 7528560 w 10203180"/>
              <a:gd name="connsiteY74" fmla="*/ 5539740 h 5760720"/>
              <a:gd name="connsiteX75" fmla="*/ 7658100 w 10203180"/>
              <a:gd name="connsiteY75" fmla="*/ 5547360 h 5760720"/>
              <a:gd name="connsiteX76" fmla="*/ 7757160 w 10203180"/>
              <a:gd name="connsiteY76" fmla="*/ 5562600 h 5760720"/>
              <a:gd name="connsiteX77" fmla="*/ 7810500 w 10203180"/>
              <a:gd name="connsiteY77" fmla="*/ 5562600 h 5760720"/>
              <a:gd name="connsiteX78" fmla="*/ 7810500 w 10203180"/>
              <a:gd name="connsiteY78" fmla="*/ 5562600 h 5760720"/>
              <a:gd name="connsiteX79" fmla="*/ 7917180 w 10203180"/>
              <a:gd name="connsiteY79" fmla="*/ 5463540 h 5760720"/>
              <a:gd name="connsiteX80" fmla="*/ 8176260 w 10203180"/>
              <a:gd name="connsiteY80" fmla="*/ 5532120 h 5760720"/>
              <a:gd name="connsiteX81" fmla="*/ 8282940 w 10203180"/>
              <a:gd name="connsiteY81" fmla="*/ 5554980 h 5760720"/>
              <a:gd name="connsiteX82" fmla="*/ 8366760 w 10203180"/>
              <a:gd name="connsiteY82" fmla="*/ 5524500 h 5760720"/>
              <a:gd name="connsiteX83" fmla="*/ 8450580 w 10203180"/>
              <a:gd name="connsiteY83" fmla="*/ 5524500 h 5760720"/>
              <a:gd name="connsiteX84" fmla="*/ 8519160 w 10203180"/>
              <a:gd name="connsiteY84" fmla="*/ 5524500 h 5760720"/>
              <a:gd name="connsiteX85" fmla="*/ 8747760 w 10203180"/>
              <a:gd name="connsiteY85" fmla="*/ 5608320 h 5760720"/>
              <a:gd name="connsiteX86" fmla="*/ 8831580 w 10203180"/>
              <a:gd name="connsiteY86" fmla="*/ 5608320 h 5760720"/>
              <a:gd name="connsiteX87" fmla="*/ 8884920 w 10203180"/>
              <a:gd name="connsiteY87" fmla="*/ 5577840 h 5760720"/>
              <a:gd name="connsiteX88" fmla="*/ 8961120 w 10203180"/>
              <a:gd name="connsiteY88" fmla="*/ 5486400 h 5760720"/>
              <a:gd name="connsiteX89" fmla="*/ 8968740 w 10203180"/>
              <a:gd name="connsiteY89" fmla="*/ 5417820 h 5760720"/>
              <a:gd name="connsiteX90" fmla="*/ 8877300 w 10203180"/>
              <a:gd name="connsiteY90" fmla="*/ 5341620 h 5760720"/>
              <a:gd name="connsiteX91" fmla="*/ 8785860 w 10203180"/>
              <a:gd name="connsiteY91" fmla="*/ 5212080 h 5760720"/>
              <a:gd name="connsiteX92" fmla="*/ 8709660 w 10203180"/>
              <a:gd name="connsiteY92" fmla="*/ 5059680 h 5760720"/>
              <a:gd name="connsiteX93" fmla="*/ 8625840 w 10203180"/>
              <a:gd name="connsiteY93" fmla="*/ 4914900 h 5760720"/>
              <a:gd name="connsiteX94" fmla="*/ 8488680 w 10203180"/>
              <a:gd name="connsiteY94" fmla="*/ 4739640 h 5760720"/>
              <a:gd name="connsiteX95" fmla="*/ 8663940 w 10203180"/>
              <a:gd name="connsiteY95" fmla="*/ 4716780 h 5760720"/>
              <a:gd name="connsiteX96" fmla="*/ 8747760 w 10203180"/>
              <a:gd name="connsiteY96" fmla="*/ 4655820 h 5760720"/>
              <a:gd name="connsiteX97" fmla="*/ 8808720 w 10203180"/>
              <a:gd name="connsiteY97" fmla="*/ 4632960 h 5760720"/>
              <a:gd name="connsiteX98" fmla="*/ 8869680 w 10203180"/>
              <a:gd name="connsiteY98" fmla="*/ 4602480 h 5760720"/>
              <a:gd name="connsiteX99" fmla="*/ 8945880 w 10203180"/>
              <a:gd name="connsiteY99" fmla="*/ 4594860 h 5760720"/>
              <a:gd name="connsiteX100" fmla="*/ 9022080 w 10203180"/>
              <a:gd name="connsiteY100" fmla="*/ 4594860 h 5760720"/>
              <a:gd name="connsiteX101" fmla="*/ 9273540 w 10203180"/>
              <a:gd name="connsiteY101" fmla="*/ 4655820 h 5760720"/>
              <a:gd name="connsiteX102" fmla="*/ 9334500 w 10203180"/>
              <a:gd name="connsiteY102" fmla="*/ 4632960 h 5760720"/>
              <a:gd name="connsiteX103" fmla="*/ 9433560 w 10203180"/>
              <a:gd name="connsiteY103" fmla="*/ 4610100 h 5760720"/>
              <a:gd name="connsiteX104" fmla="*/ 9502140 w 10203180"/>
              <a:gd name="connsiteY104" fmla="*/ 4594860 h 5760720"/>
              <a:gd name="connsiteX105" fmla="*/ 9525000 w 10203180"/>
              <a:gd name="connsiteY105" fmla="*/ 4579620 h 5760720"/>
              <a:gd name="connsiteX106" fmla="*/ 9608820 w 10203180"/>
              <a:gd name="connsiteY106" fmla="*/ 4549140 h 5760720"/>
              <a:gd name="connsiteX107" fmla="*/ 9685020 w 10203180"/>
              <a:gd name="connsiteY107" fmla="*/ 4472940 h 5760720"/>
              <a:gd name="connsiteX108" fmla="*/ 9768840 w 10203180"/>
              <a:gd name="connsiteY108" fmla="*/ 4442460 h 5760720"/>
              <a:gd name="connsiteX109" fmla="*/ 9837420 w 10203180"/>
              <a:gd name="connsiteY109" fmla="*/ 4427220 h 5760720"/>
              <a:gd name="connsiteX110" fmla="*/ 9936480 w 10203180"/>
              <a:gd name="connsiteY110" fmla="*/ 4411980 h 5760720"/>
              <a:gd name="connsiteX111" fmla="*/ 10020300 w 10203180"/>
              <a:gd name="connsiteY111" fmla="*/ 4404360 h 5760720"/>
              <a:gd name="connsiteX112" fmla="*/ 10203180 w 10203180"/>
              <a:gd name="connsiteY112" fmla="*/ 4343400 h 5760720"/>
              <a:gd name="connsiteX113" fmla="*/ 9890760 w 10203180"/>
              <a:gd name="connsiteY113" fmla="*/ 3931920 h 5760720"/>
              <a:gd name="connsiteX114" fmla="*/ 9425940 w 10203180"/>
              <a:gd name="connsiteY114" fmla="*/ 3352800 h 5760720"/>
              <a:gd name="connsiteX115" fmla="*/ 8953500 w 10203180"/>
              <a:gd name="connsiteY115" fmla="*/ 2811780 h 5760720"/>
              <a:gd name="connsiteX116" fmla="*/ 8793480 w 10203180"/>
              <a:gd name="connsiteY116" fmla="*/ 2583180 h 5760720"/>
              <a:gd name="connsiteX117" fmla="*/ 8549640 w 10203180"/>
              <a:gd name="connsiteY117" fmla="*/ 2293620 h 5760720"/>
              <a:gd name="connsiteX118" fmla="*/ 8488680 w 10203180"/>
              <a:gd name="connsiteY118" fmla="*/ 2232660 h 5760720"/>
              <a:gd name="connsiteX119" fmla="*/ 8298180 w 10203180"/>
              <a:gd name="connsiteY119" fmla="*/ 1981200 h 5760720"/>
              <a:gd name="connsiteX120" fmla="*/ 7299960 w 10203180"/>
              <a:gd name="connsiteY120" fmla="*/ 1242060 h 5760720"/>
              <a:gd name="connsiteX121" fmla="*/ 6438900 w 10203180"/>
              <a:gd name="connsiteY121" fmla="*/ 632460 h 5760720"/>
              <a:gd name="connsiteX122" fmla="*/ 5920740 w 10203180"/>
              <a:gd name="connsiteY122" fmla="*/ 274320 h 5760720"/>
              <a:gd name="connsiteX123" fmla="*/ 5806440 w 10203180"/>
              <a:gd name="connsiteY123" fmla="*/ 182880 h 5760720"/>
              <a:gd name="connsiteX124" fmla="*/ 5623560 w 10203180"/>
              <a:gd name="connsiteY124" fmla="*/ 0 h 5760720"/>
              <a:gd name="connsiteX125" fmla="*/ 5364480 w 10203180"/>
              <a:gd name="connsiteY125" fmla="*/ 7620 h 5760720"/>
              <a:gd name="connsiteX126" fmla="*/ 4953000 w 10203180"/>
              <a:gd name="connsiteY126" fmla="*/ 83820 h 5760720"/>
              <a:gd name="connsiteX127" fmla="*/ 4579620 w 10203180"/>
              <a:gd name="connsiteY127" fmla="*/ 121920 h 5760720"/>
              <a:gd name="connsiteX128" fmla="*/ 4495800 w 10203180"/>
              <a:gd name="connsiteY128" fmla="*/ 144780 h 5760720"/>
              <a:gd name="connsiteX129" fmla="*/ 4290060 w 10203180"/>
              <a:gd name="connsiteY129" fmla="*/ 167640 h 5760720"/>
              <a:gd name="connsiteX130" fmla="*/ 4122420 w 10203180"/>
              <a:gd name="connsiteY130" fmla="*/ 175260 h 5760720"/>
              <a:gd name="connsiteX131" fmla="*/ 4023360 w 10203180"/>
              <a:gd name="connsiteY131" fmla="*/ 198120 h 5760720"/>
              <a:gd name="connsiteX132" fmla="*/ 3931920 w 10203180"/>
              <a:gd name="connsiteY132" fmla="*/ 281940 h 5760720"/>
              <a:gd name="connsiteX133" fmla="*/ 3863340 w 10203180"/>
              <a:gd name="connsiteY133" fmla="*/ 403860 h 5760720"/>
              <a:gd name="connsiteX134" fmla="*/ 3710940 w 10203180"/>
              <a:gd name="connsiteY134" fmla="*/ 335280 h 5760720"/>
              <a:gd name="connsiteX135" fmla="*/ 3726180 w 10203180"/>
              <a:gd name="connsiteY135" fmla="*/ 259080 h 5760720"/>
              <a:gd name="connsiteX136" fmla="*/ 3505200 w 10203180"/>
              <a:gd name="connsiteY136" fmla="*/ 205740 h 5760720"/>
              <a:gd name="connsiteX137" fmla="*/ 3436620 w 10203180"/>
              <a:gd name="connsiteY137" fmla="*/ 205740 h 5760720"/>
              <a:gd name="connsiteX138" fmla="*/ 3192780 w 10203180"/>
              <a:gd name="connsiteY138" fmla="*/ 175260 h 5760720"/>
              <a:gd name="connsiteX139" fmla="*/ 3040380 w 10203180"/>
              <a:gd name="connsiteY139" fmla="*/ 198120 h 5760720"/>
              <a:gd name="connsiteX140" fmla="*/ 2933700 w 10203180"/>
              <a:gd name="connsiteY140" fmla="*/ 251460 h 5760720"/>
              <a:gd name="connsiteX141" fmla="*/ 2834640 w 10203180"/>
              <a:gd name="connsiteY141" fmla="*/ 312420 h 5760720"/>
              <a:gd name="connsiteX142" fmla="*/ 2994660 w 10203180"/>
              <a:gd name="connsiteY142" fmla="*/ 449580 h 5760720"/>
              <a:gd name="connsiteX143" fmla="*/ 3063240 w 10203180"/>
              <a:gd name="connsiteY143" fmla="*/ 502920 h 5760720"/>
              <a:gd name="connsiteX144" fmla="*/ 3086100 w 10203180"/>
              <a:gd name="connsiteY144" fmla="*/ 525780 h 5760720"/>
              <a:gd name="connsiteX145" fmla="*/ 3238500 w 10203180"/>
              <a:gd name="connsiteY145" fmla="*/ 723900 h 5760720"/>
              <a:gd name="connsiteX146" fmla="*/ 3459480 w 10203180"/>
              <a:gd name="connsiteY146" fmla="*/ 998220 h 5760720"/>
              <a:gd name="connsiteX147" fmla="*/ 3543300 w 10203180"/>
              <a:gd name="connsiteY147" fmla="*/ 1135380 h 5760720"/>
              <a:gd name="connsiteX148" fmla="*/ 3589020 w 10203180"/>
              <a:gd name="connsiteY148" fmla="*/ 1173480 h 5760720"/>
              <a:gd name="connsiteX149" fmla="*/ 3451860 w 10203180"/>
              <a:gd name="connsiteY149" fmla="*/ 1325880 h 5760720"/>
              <a:gd name="connsiteX150" fmla="*/ 2857500 w 10203180"/>
              <a:gd name="connsiteY150" fmla="*/ 1874520 h 5760720"/>
              <a:gd name="connsiteX151" fmla="*/ 2773680 w 10203180"/>
              <a:gd name="connsiteY151" fmla="*/ 1874520 h 5760720"/>
              <a:gd name="connsiteX152" fmla="*/ 2720340 w 10203180"/>
              <a:gd name="connsiteY152" fmla="*/ 1844040 h 5760720"/>
              <a:gd name="connsiteX153" fmla="*/ 2651760 w 10203180"/>
              <a:gd name="connsiteY153" fmla="*/ 1836420 h 5760720"/>
              <a:gd name="connsiteX154" fmla="*/ 2628900 w 10203180"/>
              <a:gd name="connsiteY154" fmla="*/ 1828800 h 5760720"/>
              <a:gd name="connsiteX155" fmla="*/ 2522220 w 10203180"/>
              <a:gd name="connsiteY155" fmla="*/ 1798320 h 5760720"/>
              <a:gd name="connsiteX156" fmla="*/ 2438400 w 10203180"/>
              <a:gd name="connsiteY156" fmla="*/ 1798320 h 5760720"/>
              <a:gd name="connsiteX157" fmla="*/ 2278380 w 10203180"/>
              <a:gd name="connsiteY157" fmla="*/ 1798320 h 5760720"/>
              <a:gd name="connsiteX158" fmla="*/ 2202180 w 10203180"/>
              <a:gd name="connsiteY158" fmla="*/ 1836420 h 5760720"/>
              <a:gd name="connsiteX159" fmla="*/ 2065020 w 10203180"/>
              <a:gd name="connsiteY159" fmla="*/ 1874520 h 5760720"/>
              <a:gd name="connsiteX160" fmla="*/ 2004060 w 10203180"/>
              <a:gd name="connsiteY160" fmla="*/ 1897380 h 5760720"/>
              <a:gd name="connsiteX161" fmla="*/ 1828800 w 10203180"/>
              <a:gd name="connsiteY161" fmla="*/ 1988820 h 5760720"/>
              <a:gd name="connsiteX162" fmla="*/ 1600200 w 10203180"/>
              <a:gd name="connsiteY162" fmla="*/ 2118360 h 5760720"/>
              <a:gd name="connsiteX163" fmla="*/ 1478280 w 10203180"/>
              <a:gd name="connsiteY163" fmla="*/ 2202180 h 5760720"/>
              <a:gd name="connsiteX164" fmla="*/ 1272540 w 10203180"/>
              <a:gd name="connsiteY164" fmla="*/ 2202180 h 5760720"/>
              <a:gd name="connsiteX165" fmla="*/ 1066800 w 10203180"/>
              <a:gd name="connsiteY165" fmla="*/ 2202180 h 5760720"/>
              <a:gd name="connsiteX166" fmla="*/ 929640 w 10203180"/>
              <a:gd name="connsiteY166" fmla="*/ 2148840 h 5760720"/>
              <a:gd name="connsiteX0" fmla="*/ 929640 w 10203180"/>
              <a:gd name="connsiteY0" fmla="*/ 2148840 h 5760720"/>
              <a:gd name="connsiteX1" fmla="*/ 868680 w 10203180"/>
              <a:gd name="connsiteY1" fmla="*/ 2186940 h 5760720"/>
              <a:gd name="connsiteX2" fmla="*/ 899160 w 10203180"/>
              <a:gd name="connsiteY2" fmla="*/ 2293620 h 5760720"/>
              <a:gd name="connsiteX3" fmla="*/ 1059180 w 10203180"/>
              <a:gd name="connsiteY3" fmla="*/ 2461260 h 5760720"/>
              <a:gd name="connsiteX4" fmla="*/ 1127760 w 10203180"/>
              <a:gd name="connsiteY4" fmla="*/ 2598420 h 5760720"/>
              <a:gd name="connsiteX5" fmla="*/ 1165860 w 10203180"/>
              <a:gd name="connsiteY5" fmla="*/ 2735580 h 5760720"/>
              <a:gd name="connsiteX6" fmla="*/ 1211580 w 10203180"/>
              <a:gd name="connsiteY6" fmla="*/ 2804160 h 5760720"/>
              <a:gd name="connsiteX7" fmla="*/ 1257300 w 10203180"/>
              <a:gd name="connsiteY7" fmla="*/ 2857500 h 5760720"/>
              <a:gd name="connsiteX8" fmla="*/ 1203960 w 10203180"/>
              <a:gd name="connsiteY8" fmla="*/ 2834640 h 5760720"/>
              <a:gd name="connsiteX9" fmla="*/ 1082040 w 10203180"/>
              <a:gd name="connsiteY9" fmla="*/ 2834640 h 5760720"/>
              <a:gd name="connsiteX10" fmla="*/ 815340 w 10203180"/>
              <a:gd name="connsiteY10" fmla="*/ 2926080 h 5760720"/>
              <a:gd name="connsiteX11" fmla="*/ 662940 w 10203180"/>
              <a:gd name="connsiteY11" fmla="*/ 2933700 h 5760720"/>
              <a:gd name="connsiteX12" fmla="*/ 632460 w 10203180"/>
              <a:gd name="connsiteY12" fmla="*/ 2994660 h 5760720"/>
              <a:gd name="connsiteX13" fmla="*/ 609600 w 10203180"/>
              <a:gd name="connsiteY13" fmla="*/ 3063240 h 5760720"/>
              <a:gd name="connsiteX14" fmla="*/ 510540 w 10203180"/>
              <a:gd name="connsiteY14" fmla="*/ 3154680 h 5760720"/>
              <a:gd name="connsiteX15" fmla="*/ 388620 w 10203180"/>
              <a:gd name="connsiteY15" fmla="*/ 3185160 h 5760720"/>
              <a:gd name="connsiteX16" fmla="*/ 373380 w 10203180"/>
              <a:gd name="connsiteY16" fmla="*/ 3253740 h 5760720"/>
              <a:gd name="connsiteX17" fmla="*/ 312420 w 10203180"/>
              <a:gd name="connsiteY17" fmla="*/ 3360420 h 5760720"/>
              <a:gd name="connsiteX18" fmla="*/ 220980 w 10203180"/>
              <a:gd name="connsiteY18" fmla="*/ 3436620 h 5760720"/>
              <a:gd name="connsiteX19" fmla="*/ 15240 w 10203180"/>
              <a:gd name="connsiteY19" fmla="*/ 3566160 h 5760720"/>
              <a:gd name="connsiteX20" fmla="*/ 137160 w 10203180"/>
              <a:gd name="connsiteY20" fmla="*/ 3756660 h 5760720"/>
              <a:gd name="connsiteX21" fmla="*/ 76200 w 10203180"/>
              <a:gd name="connsiteY21" fmla="*/ 3771900 h 5760720"/>
              <a:gd name="connsiteX22" fmla="*/ 22860 w 10203180"/>
              <a:gd name="connsiteY22" fmla="*/ 3802380 h 5760720"/>
              <a:gd name="connsiteX23" fmla="*/ 0 w 10203180"/>
              <a:gd name="connsiteY23" fmla="*/ 3909060 h 5760720"/>
              <a:gd name="connsiteX24" fmla="*/ 15240 w 10203180"/>
              <a:gd name="connsiteY24" fmla="*/ 3985260 h 5760720"/>
              <a:gd name="connsiteX25" fmla="*/ 76200 w 10203180"/>
              <a:gd name="connsiteY25" fmla="*/ 4015740 h 5760720"/>
              <a:gd name="connsiteX26" fmla="*/ 106680 w 10203180"/>
              <a:gd name="connsiteY26" fmla="*/ 4023360 h 5760720"/>
              <a:gd name="connsiteX27" fmla="*/ 502920 w 10203180"/>
              <a:gd name="connsiteY27" fmla="*/ 4191000 h 5760720"/>
              <a:gd name="connsiteX28" fmla="*/ 541020 w 10203180"/>
              <a:gd name="connsiteY28" fmla="*/ 4229100 h 5760720"/>
              <a:gd name="connsiteX29" fmla="*/ 617220 w 10203180"/>
              <a:gd name="connsiteY29" fmla="*/ 4206240 h 5760720"/>
              <a:gd name="connsiteX30" fmla="*/ 708660 w 10203180"/>
              <a:gd name="connsiteY30" fmla="*/ 4145280 h 5760720"/>
              <a:gd name="connsiteX31" fmla="*/ 990600 w 10203180"/>
              <a:gd name="connsiteY31" fmla="*/ 4145280 h 5760720"/>
              <a:gd name="connsiteX32" fmla="*/ 1493520 w 10203180"/>
              <a:gd name="connsiteY32" fmla="*/ 4351020 h 5760720"/>
              <a:gd name="connsiteX33" fmla="*/ 1638300 w 10203180"/>
              <a:gd name="connsiteY33" fmla="*/ 4351020 h 5760720"/>
              <a:gd name="connsiteX34" fmla="*/ 1722120 w 10203180"/>
              <a:gd name="connsiteY34" fmla="*/ 4335780 h 5760720"/>
              <a:gd name="connsiteX35" fmla="*/ 2316480 w 10203180"/>
              <a:gd name="connsiteY35" fmla="*/ 4290060 h 5760720"/>
              <a:gd name="connsiteX36" fmla="*/ 2667000 w 10203180"/>
              <a:gd name="connsiteY36" fmla="*/ 4297680 h 5760720"/>
              <a:gd name="connsiteX37" fmla="*/ 2819400 w 10203180"/>
              <a:gd name="connsiteY37" fmla="*/ 4274820 h 5760720"/>
              <a:gd name="connsiteX38" fmla="*/ 2712720 w 10203180"/>
              <a:gd name="connsiteY38" fmla="*/ 4419600 h 5760720"/>
              <a:gd name="connsiteX39" fmla="*/ 2796540 w 10203180"/>
              <a:gd name="connsiteY39" fmla="*/ 4495800 h 5760720"/>
              <a:gd name="connsiteX40" fmla="*/ 2750820 w 10203180"/>
              <a:gd name="connsiteY40" fmla="*/ 4564380 h 5760720"/>
              <a:gd name="connsiteX41" fmla="*/ 2766060 w 10203180"/>
              <a:gd name="connsiteY41" fmla="*/ 4610100 h 5760720"/>
              <a:gd name="connsiteX42" fmla="*/ 2880360 w 10203180"/>
              <a:gd name="connsiteY42" fmla="*/ 4610100 h 5760720"/>
              <a:gd name="connsiteX43" fmla="*/ 3268980 w 10203180"/>
              <a:gd name="connsiteY43" fmla="*/ 4640580 h 5760720"/>
              <a:gd name="connsiteX44" fmla="*/ 3802380 w 10203180"/>
              <a:gd name="connsiteY44" fmla="*/ 4716780 h 5760720"/>
              <a:gd name="connsiteX45" fmla="*/ 3947160 w 10203180"/>
              <a:gd name="connsiteY45" fmla="*/ 4655820 h 5760720"/>
              <a:gd name="connsiteX46" fmla="*/ 4053840 w 10203180"/>
              <a:gd name="connsiteY46" fmla="*/ 4640580 h 5760720"/>
              <a:gd name="connsiteX47" fmla="*/ 4000500 w 10203180"/>
              <a:gd name="connsiteY47" fmla="*/ 4945380 h 5760720"/>
              <a:gd name="connsiteX48" fmla="*/ 3992880 w 10203180"/>
              <a:gd name="connsiteY48" fmla="*/ 5227320 h 5760720"/>
              <a:gd name="connsiteX49" fmla="*/ 4008120 w 10203180"/>
              <a:gd name="connsiteY49" fmla="*/ 5303520 h 5760720"/>
              <a:gd name="connsiteX50" fmla="*/ 4030980 w 10203180"/>
              <a:gd name="connsiteY50" fmla="*/ 5455920 h 5760720"/>
              <a:gd name="connsiteX51" fmla="*/ 4145280 w 10203180"/>
              <a:gd name="connsiteY51" fmla="*/ 5585460 h 5760720"/>
              <a:gd name="connsiteX52" fmla="*/ 4366260 w 10203180"/>
              <a:gd name="connsiteY52" fmla="*/ 5699760 h 5760720"/>
              <a:gd name="connsiteX53" fmla="*/ 4823460 w 10203180"/>
              <a:gd name="connsiteY53" fmla="*/ 5707380 h 5760720"/>
              <a:gd name="connsiteX54" fmla="*/ 4930140 w 10203180"/>
              <a:gd name="connsiteY54" fmla="*/ 5654040 h 5760720"/>
              <a:gd name="connsiteX55" fmla="*/ 4968240 w 10203180"/>
              <a:gd name="connsiteY55" fmla="*/ 5524500 h 5760720"/>
              <a:gd name="connsiteX56" fmla="*/ 4983480 w 10203180"/>
              <a:gd name="connsiteY56" fmla="*/ 5410200 h 5760720"/>
              <a:gd name="connsiteX57" fmla="*/ 5059680 w 10203180"/>
              <a:gd name="connsiteY57" fmla="*/ 5356860 h 5760720"/>
              <a:gd name="connsiteX58" fmla="*/ 5234940 w 10203180"/>
              <a:gd name="connsiteY58" fmla="*/ 5326380 h 5760720"/>
              <a:gd name="connsiteX59" fmla="*/ 5471160 w 10203180"/>
              <a:gd name="connsiteY59" fmla="*/ 5280660 h 5760720"/>
              <a:gd name="connsiteX60" fmla="*/ 5798820 w 10203180"/>
              <a:gd name="connsiteY60" fmla="*/ 5646420 h 5760720"/>
              <a:gd name="connsiteX61" fmla="*/ 5875020 w 10203180"/>
              <a:gd name="connsiteY61" fmla="*/ 5661660 h 5760720"/>
              <a:gd name="connsiteX62" fmla="*/ 5905500 w 10203180"/>
              <a:gd name="connsiteY62" fmla="*/ 5669280 h 5760720"/>
              <a:gd name="connsiteX63" fmla="*/ 6012180 w 10203180"/>
              <a:gd name="connsiteY63" fmla="*/ 5760720 h 5760720"/>
              <a:gd name="connsiteX64" fmla="*/ 6103620 w 10203180"/>
              <a:gd name="connsiteY64" fmla="*/ 5760720 h 5760720"/>
              <a:gd name="connsiteX65" fmla="*/ 6301740 w 10203180"/>
              <a:gd name="connsiteY65" fmla="*/ 5745480 h 5760720"/>
              <a:gd name="connsiteX66" fmla="*/ 6400800 w 10203180"/>
              <a:gd name="connsiteY66" fmla="*/ 5745480 h 5760720"/>
              <a:gd name="connsiteX67" fmla="*/ 6522720 w 10203180"/>
              <a:gd name="connsiteY67" fmla="*/ 5715000 h 5760720"/>
              <a:gd name="connsiteX68" fmla="*/ 6736080 w 10203180"/>
              <a:gd name="connsiteY68" fmla="*/ 5722620 h 5760720"/>
              <a:gd name="connsiteX69" fmla="*/ 6827520 w 10203180"/>
              <a:gd name="connsiteY69" fmla="*/ 5715000 h 5760720"/>
              <a:gd name="connsiteX70" fmla="*/ 6979920 w 10203180"/>
              <a:gd name="connsiteY70" fmla="*/ 5692140 h 5760720"/>
              <a:gd name="connsiteX71" fmla="*/ 7071360 w 10203180"/>
              <a:gd name="connsiteY71" fmla="*/ 5669280 h 5760720"/>
              <a:gd name="connsiteX72" fmla="*/ 7185660 w 10203180"/>
              <a:gd name="connsiteY72" fmla="*/ 5600700 h 5760720"/>
              <a:gd name="connsiteX73" fmla="*/ 7284720 w 10203180"/>
              <a:gd name="connsiteY73" fmla="*/ 5539740 h 5760720"/>
              <a:gd name="connsiteX74" fmla="*/ 7528560 w 10203180"/>
              <a:gd name="connsiteY74" fmla="*/ 5539740 h 5760720"/>
              <a:gd name="connsiteX75" fmla="*/ 7658100 w 10203180"/>
              <a:gd name="connsiteY75" fmla="*/ 5547360 h 5760720"/>
              <a:gd name="connsiteX76" fmla="*/ 7757160 w 10203180"/>
              <a:gd name="connsiteY76" fmla="*/ 5562600 h 5760720"/>
              <a:gd name="connsiteX77" fmla="*/ 7810500 w 10203180"/>
              <a:gd name="connsiteY77" fmla="*/ 5562600 h 5760720"/>
              <a:gd name="connsiteX78" fmla="*/ 7810500 w 10203180"/>
              <a:gd name="connsiteY78" fmla="*/ 5562600 h 5760720"/>
              <a:gd name="connsiteX79" fmla="*/ 7917180 w 10203180"/>
              <a:gd name="connsiteY79" fmla="*/ 5463540 h 5760720"/>
              <a:gd name="connsiteX80" fmla="*/ 8176260 w 10203180"/>
              <a:gd name="connsiteY80" fmla="*/ 5532120 h 5760720"/>
              <a:gd name="connsiteX81" fmla="*/ 8282940 w 10203180"/>
              <a:gd name="connsiteY81" fmla="*/ 5554980 h 5760720"/>
              <a:gd name="connsiteX82" fmla="*/ 8366760 w 10203180"/>
              <a:gd name="connsiteY82" fmla="*/ 5524500 h 5760720"/>
              <a:gd name="connsiteX83" fmla="*/ 8450580 w 10203180"/>
              <a:gd name="connsiteY83" fmla="*/ 5524500 h 5760720"/>
              <a:gd name="connsiteX84" fmla="*/ 8519160 w 10203180"/>
              <a:gd name="connsiteY84" fmla="*/ 5524500 h 5760720"/>
              <a:gd name="connsiteX85" fmla="*/ 8747760 w 10203180"/>
              <a:gd name="connsiteY85" fmla="*/ 5608320 h 5760720"/>
              <a:gd name="connsiteX86" fmla="*/ 8831580 w 10203180"/>
              <a:gd name="connsiteY86" fmla="*/ 5608320 h 5760720"/>
              <a:gd name="connsiteX87" fmla="*/ 8884920 w 10203180"/>
              <a:gd name="connsiteY87" fmla="*/ 5577840 h 5760720"/>
              <a:gd name="connsiteX88" fmla="*/ 8961120 w 10203180"/>
              <a:gd name="connsiteY88" fmla="*/ 5486400 h 5760720"/>
              <a:gd name="connsiteX89" fmla="*/ 8968740 w 10203180"/>
              <a:gd name="connsiteY89" fmla="*/ 5417820 h 5760720"/>
              <a:gd name="connsiteX90" fmla="*/ 8877300 w 10203180"/>
              <a:gd name="connsiteY90" fmla="*/ 5341620 h 5760720"/>
              <a:gd name="connsiteX91" fmla="*/ 8785860 w 10203180"/>
              <a:gd name="connsiteY91" fmla="*/ 5212080 h 5760720"/>
              <a:gd name="connsiteX92" fmla="*/ 8709660 w 10203180"/>
              <a:gd name="connsiteY92" fmla="*/ 5059680 h 5760720"/>
              <a:gd name="connsiteX93" fmla="*/ 8625840 w 10203180"/>
              <a:gd name="connsiteY93" fmla="*/ 4914900 h 5760720"/>
              <a:gd name="connsiteX94" fmla="*/ 8488680 w 10203180"/>
              <a:gd name="connsiteY94" fmla="*/ 4739640 h 5760720"/>
              <a:gd name="connsiteX95" fmla="*/ 8663940 w 10203180"/>
              <a:gd name="connsiteY95" fmla="*/ 4716780 h 5760720"/>
              <a:gd name="connsiteX96" fmla="*/ 8747760 w 10203180"/>
              <a:gd name="connsiteY96" fmla="*/ 4655820 h 5760720"/>
              <a:gd name="connsiteX97" fmla="*/ 8808720 w 10203180"/>
              <a:gd name="connsiteY97" fmla="*/ 4632960 h 5760720"/>
              <a:gd name="connsiteX98" fmla="*/ 8869680 w 10203180"/>
              <a:gd name="connsiteY98" fmla="*/ 4602480 h 5760720"/>
              <a:gd name="connsiteX99" fmla="*/ 8945880 w 10203180"/>
              <a:gd name="connsiteY99" fmla="*/ 4594860 h 5760720"/>
              <a:gd name="connsiteX100" fmla="*/ 9022080 w 10203180"/>
              <a:gd name="connsiteY100" fmla="*/ 4594860 h 5760720"/>
              <a:gd name="connsiteX101" fmla="*/ 9273540 w 10203180"/>
              <a:gd name="connsiteY101" fmla="*/ 4655820 h 5760720"/>
              <a:gd name="connsiteX102" fmla="*/ 9334500 w 10203180"/>
              <a:gd name="connsiteY102" fmla="*/ 4632960 h 5760720"/>
              <a:gd name="connsiteX103" fmla="*/ 9433560 w 10203180"/>
              <a:gd name="connsiteY103" fmla="*/ 4610100 h 5760720"/>
              <a:gd name="connsiteX104" fmla="*/ 9502140 w 10203180"/>
              <a:gd name="connsiteY104" fmla="*/ 4594860 h 5760720"/>
              <a:gd name="connsiteX105" fmla="*/ 9525000 w 10203180"/>
              <a:gd name="connsiteY105" fmla="*/ 4579620 h 5760720"/>
              <a:gd name="connsiteX106" fmla="*/ 9608820 w 10203180"/>
              <a:gd name="connsiteY106" fmla="*/ 4549140 h 5760720"/>
              <a:gd name="connsiteX107" fmla="*/ 9685020 w 10203180"/>
              <a:gd name="connsiteY107" fmla="*/ 4472940 h 5760720"/>
              <a:gd name="connsiteX108" fmla="*/ 9768840 w 10203180"/>
              <a:gd name="connsiteY108" fmla="*/ 4442460 h 5760720"/>
              <a:gd name="connsiteX109" fmla="*/ 9837420 w 10203180"/>
              <a:gd name="connsiteY109" fmla="*/ 4427220 h 5760720"/>
              <a:gd name="connsiteX110" fmla="*/ 9936480 w 10203180"/>
              <a:gd name="connsiteY110" fmla="*/ 4411980 h 5760720"/>
              <a:gd name="connsiteX111" fmla="*/ 10020300 w 10203180"/>
              <a:gd name="connsiteY111" fmla="*/ 4404360 h 5760720"/>
              <a:gd name="connsiteX112" fmla="*/ 10203180 w 10203180"/>
              <a:gd name="connsiteY112" fmla="*/ 4343400 h 5760720"/>
              <a:gd name="connsiteX113" fmla="*/ 9890760 w 10203180"/>
              <a:gd name="connsiteY113" fmla="*/ 3931920 h 5760720"/>
              <a:gd name="connsiteX114" fmla="*/ 9425940 w 10203180"/>
              <a:gd name="connsiteY114" fmla="*/ 3352800 h 5760720"/>
              <a:gd name="connsiteX115" fmla="*/ 8953500 w 10203180"/>
              <a:gd name="connsiteY115" fmla="*/ 2811780 h 5760720"/>
              <a:gd name="connsiteX116" fmla="*/ 8793480 w 10203180"/>
              <a:gd name="connsiteY116" fmla="*/ 2583180 h 5760720"/>
              <a:gd name="connsiteX117" fmla="*/ 8549640 w 10203180"/>
              <a:gd name="connsiteY117" fmla="*/ 2293620 h 5760720"/>
              <a:gd name="connsiteX118" fmla="*/ 8488680 w 10203180"/>
              <a:gd name="connsiteY118" fmla="*/ 2232660 h 5760720"/>
              <a:gd name="connsiteX119" fmla="*/ 8298180 w 10203180"/>
              <a:gd name="connsiteY119" fmla="*/ 1981200 h 5760720"/>
              <a:gd name="connsiteX120" fmla="*/ 7299960 w 10203180"/>
              <a:gd name="connsiteY120" fmla="*/ 1242060 h 5760720"/>
              <a:gd name="connsiteX121" fmla="*/ 6438900 w 10203180"/>
              <a:gd name="connsiteY121" fmla="*/ 632460 h 5760720"/>
              <a:gd name="connsiteX122" fmla="*/ 5920740 w 10203180"/>
              <a:gd name="connsiteY122" fmla="*/ 274320 h 5760720"/>
              <a:gd name="connsiteX123" fmla="*/ 5806440 w 10203180"/>
              <a:gd name="connsiteY123" fmla="*/ 182880 h 5760720"/>
              <a:gd name="connsiteX124" fmla="*/ 5623560 w 10203180"/>
              <a:gd name="connsiteY124" fmla="*/ 0 h 5760720"/>
              <a:gd name="connsiteX125" fmla="*/ 5364480 w 10203180"/>
              <a:gd name="connsiteY125" fmla="*/ 7620 h 5760720"/>
              <a:gd name="connsiteX126" fmla="*/ 4953000 w 10203180"/>
              <a:gd name="connsiteY126" fmla="*/ 83820 h 5760720"/>
              <a:gd name="connsiteX127" fmla="*/ 4579620 w 10203180"/>
              <a:gd name="connsiteY127" fmla="*/ 121920 h 5760720"/>
              <a:gd name="connsiteX128" fmla="*/ 4495800 w 10203180"/>
              <a:gd name="connsiteY128" fmla="*/ 144780 h 5760720"/>
              <a:gd name="connsiteX129" fmla="*/ 4290060 w 10203180"/>
              <a:gd name="connsiteY129" fmla="*/ 167640 h 5760720"/>
              <a:gd name="connsiteX130" fmla="*/ 4122420 w 10203180"/>
              <a:gd name="connsiteY130" fmla="*/ 175260 h 5760720"/>
              <a:gd name="connsiteX131" fmla="*/ 4023360 w 10203180"/>
              <a:gd name="connsiteY131" fmla="*/ 198120 h 5760720"/>
              <a:gd name="connsiteX132" fmla="*/ 3931920 w 10203180"/>
              <a:gd name="connsiteY132" fmla="*/ 281940 h 5760720"/>
              <a:gd name="connsiteX133" fmla="*/ 3863340 w 10203180"/>
              <a:gd name="connsiteY133" fmla="*/ 403860 h 5760720"/>
              <a:gd name="connsiteX134" fmla="*/ 3710940 w 10203180"/>
              <a:gd name="connsiteY134" fmla="*/ 335280 h 5760720"/>
              <a:gd name="connsiteX135" fmla="*/ 3726180 w 10203180"/>
              <a:gd name="connsiteY135" fmla="*/ 259080 h 5760720"/>
              <a:gd name="connsiteX136" fmla="*/ 3505200 w 10203180"/>
              <a:gd name="connsiteY136" fmla="*/ 205740 h 5760720"/>
              <a:gd name="connsiteX137" fmla="*/ 3436620 w 10203180"/>
              <a:gd name="connsiteY137" fmla="*/ 205740 h 5760720"/>
              <a:gd name="connsiteX138" fmla="*/ 3192780 w 10203180"/>
              <a:gd name="connsiteY138" fmla="*/ 175260 h 5760720"/>
              <a:gd name="connsiteX139" fmla="*/ 3040380 w 10203180"/>
              <a:gd name="connsiteY139" fmla="*/ 198120 h 5760720"/>
              <a:gd name="connsiteX140" fmla="*/ 2933700 w 10203180"/>
              <a:gd name="connsiteY140" fmla="*/ 251460 h 5760720"/>
              <a:gd name="connsiteX141" fmla="*/ 2834640 w 10203180"/>
              <a:gd name="connsiteY141" fmla="*/ 312420 h 5760720"/>
              <a:gd name="connsiteX142" fmla="*/ 2994660 w 10203180"/>
              <a:gd name="connsiteY142" fmla="*/ 449580 h 5760720"/>
              <a:gd name="connsiteX143" fmla="*/ 3063240 w 10203180"/>
              <a:gd name="connsiteY143" fmla="*/ 502920 h 5760720"/>
              <a:gd name="connsiteX144" fmla="*/ 3086100 w 10203180"/>
              <a:gd name="connsiteY144" fmla="*/ 525780 h 5760720"/>
              <a:gd name="connsiteX145" fmla="*/ 3238500 w 10203180"/>
              <a:gd name="connsiteY145" fmla="*/ 723900 h 5760720"/>
              <a:gd name="connsiteX146" fmla="*/ 3459480 w 10203180"/>
              <a:gd name="connsiteY146" fmla="*/ 998220 h 5760720"/>
              <a:gd name="connsiteX147" fmla="*/ 3543300 w 10203180"/>
              <a:gd name="connsiteY147" fmla="*/ 1135380 h 5760720"/>
              <a:gd name="connsiteX148" fmla="*/ 3589020 w 10203180"/>
              <a:gd name="connsiteY148" fmla="*/ 1173480 h 5760720"/>
              <a:gd name="connsiteX149" fmla="*/ 3451860 w 10203180"/>
              <a:gd name="connsiteY149" fmla="*/ 1325880 h 5760720"/>
              <a:gd name="connsiteX150" fmla="*/ 2857500 w 10203180"/>
              <a:gd name="connsiteY150" fmla="*/ 1874520 h 5760720"/>
              <a:gd name="connsiteX151" fmla="*/ 2773680 w 10203180"/>
              <a:gd name="connsiteY151" fmla="*/ 1874520 h 5760720"/>
              <a:gd name="connsiteX152" fmla="*/ 2720340 w 10203180"/>
              <a:gd name="connsiteY152" fmla="*/ 1844040 h 5760720"/>
              <a:gd name="connsiteX153" fmla="*/ 2651760 w 10203180"/>
              <a:gd name="connsiteY153" fmla="*/ 1836420 h 5760720"/>
              <a:gd name="connsiteX154" fmla="*/ 2628900 w 10203180"/>
              <a:gd name="connsiteY154" fmla="*/ 1828800 h 5760720"/>
              <a:gd name="connsiteX155" fmla="*/ 2522220 w 10203180"/>
              <a:gd name="connsiteY155" fmla="*/ 1798320 h 5760720"/>
              <a:gd name="connsiteX156" fmla="*/ 2438400 w 10203180"/>
              <a:gd name="connsiteY156" fmla="*/ 1798320 h 5760720"/>
              <a:gd name="connsiteX157" fmla="*/ 2278380 w 10203180"/>
              <a:gd name="connsiteY157" fmla="*/ 1798320 h 5760720"/>
              <a:gd name="connsiteX158" fmla="*/ 2202180 w 10203180"/>
              <a:gd name="connsiteY158" fmla="*/ 1836420 h 5760720"/>
              <a:gd name="connsiteX159" fmla="*/ 2065020 w 10203180"/>
              <a:gd name="connsiteY159" fmla="*/ 1874520 h 5760720"/>
              <a:gd name="connsiteX160" fmla="*/ 2004060 w 10203180"/>
              <a:gd name="connsiteY160" fmla="*/ 1897380 h 5760720"/>
              <a:gd name="connsiteX161" fmla="*/ 1828800 w 10203180"/>
              <a:gd name="connsiteY161" fmla="*/ 1988820 h 5760720"/>
              <a:gd name="connsiteX162" fmla="*/ 1600200 w 10203180"/>
              <a:gd name="connsiteY162" fmla="*/ 2118360 h 5760720"/>
              <a:gd name="connsiteX163" fmla="*/ 1478280 w 10203180"/>
              <a:gd name="connsiteY163" fmla="*/ 2202180 h 5760720"/>
              <a:gd name="connsiteX164" fmla="*/ 1272540 w 10203180"/>
              <a:gd name="connsiteY164" fmla="*/ 2202180 h 5760720"/>
              <a:gd name="connsiteX165" fmla="*/ 1066800 w 10203180"/>
              <a:gd name="connsiteY165" fmla="*/ 2202180 h 5760720"/>
              <a:gd name="connsiteX166" fmla="*/ 929640 w 10203180"/>
              <a:gd name="connsiteY166" fmla="*/ 2148840 h 576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0203180" h="5760720">
                <a:moveTo>
                  <a:pt x="929640" y="2148840"/>
                </a:moveTo>
                <a:lnTo>
                  <a:pt x="868680" y="2186940"/>
                </a:lnTo>
                <a:lnTo>
                  <a:pt x="899160" y="2293620"/>
                </a:lnTo>
                <a:lnTo>
                  <a:pt x="1059180" y="2461260"/>
                </a:lnTo>
                <a:lnTo>
                  <a:pt x="1127760" y="2598420"/>
                </a:lnTo>
                <a:lnTo>
                  <a:pt x="1165860" y="2735580"/>
                </a:lnTo>
                <a:lnTo>
                  <a:pt x="1211580" y="2804160"/>
                </a:lnTo>
                <a:lnTo>
                  <a:pt x="1257300" y="2857500"/>
                </a:lnTo>
                <a:lnTo>
                  <a:pt x="1203960" y="2834640"/>
                </a:lnTo>
                <a:lnTo>
                  <a:pt x="1082040" y="2834640"/>
                </a:lnTo>
                <a:lnTo>
                  <a:pt x="815340" y="2926080"/>
                </a:lnTo>
                <a:lnTo>
                  <a:pt x="662940" y="2933700"/>
                </a:lnTo>
                <a:lnTo>
                  <a:pt x="632460" y="2994660"/>
                </a:lnTo>
                <a:lnTo>
                  <a:pt x="609600" y="3063240"/>
                </a:lnTo>
                <a:lnTo>
                  <a:pt x="510540" y="3154680"/>
                </a:lnTo>
                <a:lnTo>
                  <a:pt x="388620" y="3185160"/>
                </a:lnTo>
                <a:lnTo>
                  <a:pt x="373380" y="3253740"/>
                </a:lnTo>
                <a:lnTo>
                  <a:pt x="312420" y="3360420"/>
                </a:lnTo>
                <a:lnTo>
                  <a:pt x="220980" y="3436620"/>
                </a:lnTo>
                <a:lnTo>
                  <a:pt x="15240" y="3566160"/>
                </a:lnTo>
                <a:lnTo>
                  <a:pt x="137160" y="3756660"/>
                </a:lnTo>
                <a:lnTo>
                  <a:pt x="76200" y="3771900"/>
                </a:lnTo>
                <a:lnTo>
                  <a:pt x="22860" y="3802380"/>
                </a:lnTo>
                <a:lnTo>
                  <a:pt x="0" y="3909060"/>
                </a:lnTo>
                <a:lnTo>
                  <a:pt x="15240" y="3985260"/>
                </a:lnTo>
                <a:cubicBezTo>
                  <a:pt x="35560" y="3995420"/>
                  <a:pt x="55229" y="4007002"/>
                  <a:pt x="76200" y="4015740"/>
                </a:cubicBezTo>
                <a:cubicBezTo>
                  <a:pt x="85867" y="4019768"/>
                  <a:pt x="106680" y="4023360"/>
                  <a:pt x="106680" y="4023360"/>
                </a:cubicBezTo>
                <a:lnTo>
                  <a:pt x="502920" y="4191000"/>
                </a:lnTo>
                <a:cubicBezTo>
                  <a:pt x="487129" y="4262060"/>
                  <a:pt x="541020" y="4198062"/>
                  <a:pt x="541020" y="4229100"/>
                </a:cubicBezTo>
                <a:lnTo>
                  <a:pt x="617220" y="4206240"/>
                </a:lnTo>
                <a:lnTo>
                  <a:pt x="708660" y="4145280"/>
                </a:lnTo>
                <a:lnTo>
                  <a:pt x="990600" y="4145280"/>
                </a:lnTo>
                <a:lnTo>
                  <a:pt x="1493520" y="4351020"/>
                </a:lnTo>
                <a:lnTo>
                  <a:pt x="1638300" y="4351020"/>
                </a:lnTo>
                <a:lnTo>
                  <a:pt x="1722120" y="4335780"/>
                </a:lnTo>
                <a:lnTo>
                  <a:pt x="2316480" y="4290060"/>
                </a:lnTo>
                <a:lnTo>
                  <a:pt x="2667000" y="4297680"/>
                </a:lnTo>
                <a:lnTo>
                  <a:pt x="2819400" y="4274820"/>
                </a:lnTo>
                <a:lnTo>
                  <a:pt x="2712720" y="4419600"/>
                </a:lnTo>
                <a:lnTo>
                  <a:pt x="2796540" y="4495800"/>
                </a:lnTo>
                <a:lnTo>
                  <a:pt x="2750820" y="4564380"/>
                </a:lnTo>
                <a:lnTo>
                  <a:pt x="2766060" y="4610100"/>
                </a:lnTo>
                <a:lnTo>
                  <a:pt x="2880360" y="4610100"/>
                </a:lnTo>
                <a:lnTo>
                  <a:pt x="3268980" y="4640580"/>
                </a:lnTo>
                <a:lnTo>
                  <a:pt x="3802380" y="4716780"/>
                </a:lnTo>
                <a:lnTo>
                  <a:pt x="3947160" y="4655820"/>
                </a:lnTo>
                <a:lnTo>
                  <a:pt x="4053840" y="4640580"/>
                </a:lnTo>
                <a:lnTo>
                  <a:pt x="4000500" y="4945380"/>
                </a:lnTo>
                <a:lnTo>
                  <a:pt x="3992880" y="5227320"/>
                </a:lnTo>
                <a:lnTo>
                  <a:pt x="4008120" y="5303520"/>
                </a:lnTo>
                <a:lnTo>
                  <a:pt x="4030980" y="5455920"/>
                </a:lnTo>
                <a:lnTo>
                  <a:pt x="4145280" y="5585460"/>
                </a:lnTo>
                <a:lnTo>
                  <a:pt x="4366260" y="5699760"/>
                </a:lnTo>
                <a:lnTo>
                  <a:pt x="4823460" y="5707380"/>
                </a:lnTo>
                <a:lnTo>
                  <a:pt x="4930140" y="5654040"/>
                </a:lnTo>
                <a:lnTo>
                  <a:pt x="4968240" y="5524500"/>
                </a:lnTo>
                <a:lnTo>
                  <a:pt x="4983480" y="5410200"/>
                </a:lnTo>
                <a:lnTo>
                  <a:pt x="5059680" y="5356860"/>
                </a:lnTo>
                <a:lnTo>
                  <a:pt x="5234940" y="5326380"/>
                </a:lnTo>
                <a:lnTo>
                  <a:pt x="5471160" y="5280660"/>
                </a:lnTo>
                <a:lnTo>
                  <a:pt x="5798820" y="5646420"/>
                </a:lnTo>
                <a:lnTo>
                  <a:pt x="5875020" y="5661660"/>
                </a:lnTo>
                <a:cubicBezTo>
                  <a:pt x="5885260" y="5663854"/>
                  <a:pt x="5905500" y="5669280"/>
                  <a:pt x="5905500" y="5669280"/>
                </a:cubicBezTo>
                <a:lnTo>
                  <a:pt x="6012180" y="5760720"/>
                </a:lnTo>
                <a:lnTo>
                  <a:pt x="6103620" y="5760720"/>
                </a:lnTo>
                <a:lnTo>
                  <a:pt x="6301740" y="5745480"/>
                </a:lnTo>
                <a:lnTo>
                  <a:pt x="6400800" y="5745480"/>
                </a:lnTo>
                <a:lnTo>
                  <a:pt x="6522720" y="5715000"/>
                </a:lnTo>
                <a:lnTo>
                  <a:pt x="6736080" y="5722620"/>
                </a:lnTo>
                <a:cubicBezTo>
                  <a:pt x="6812233" y="5714159"/>
                  <a:pt x="6781659" y="5715000"/>
                  <a:pt x="6827520" y="5715000"/>
                </a:cubicBezTo>
                <a:lnTo>
                  <a:pt x="6979920" y="5692140"/>
                </a:lnTo>
                <a:cubicBezTo>
                  <a:pt x="7063269" y="5683805"/>
                  <a:pt x="7038070" y="5702570"/>
                  <a:pt x="7071360" y="5669280"/>
                </a:cubicBezTo>
                <a:lnTo>
                  <a:pt x="7185660" y="5600700"/>
                </a:lnTo>
                <a:lnTo>
                  <a:pt x="7284720" y="5539740"/>
                </a:lnTo>
                <a:lnTo>
                  <a:pt x="7528560" y="5539740"/>
                </a:lnTo>
                <a:lnTo>
                  <a:pt x="7658100" y="5547360"/>
                </a:lnTo>
                <a:lnTo>
                  <a:pt x="7757160" y="5562600"/>
                </a:lnTo>
                <a:lnTo>
                  <a:pt x="7810500" y="5562600"/>
                </a:lnTo>
                <a:lnTo>
                  <a:pt x="7810500" y="5562600"/>
                </a:lnTo>
                <a:lnTo>
                  <a:pt x="7917180" y="5463540"/>
                </a:lnTo>
                <a:lnTo>
                  <a:pt x="8176260" y="5532120"/>
                </a:lnTo>
                <a:lnTo>
                  <a:pt x="8282940" y="5554980"/>
                </a:lnTo>
                <a:lnTo>
                  <a:pt x="8366760" y="5524500"/>
                </a:lnTo>
                <a:lnTo>
                  <a:pt x="8450580" y="5524500"/>
                </a:lnTo>
                <a:lnTo>
                  <a:pt x="8519160" y="5524500"/>
                </a:lnTo>
                <a:lnTo>
                  <a:pt x="8747760" y="5608320"/>
                </a:lnTo>
                <a:lnTo>
                  <a:pt x="8831580" y="5608320"/>
                </a:lnTo>
                <a:lnTo>
                  <a:pt x="8884920" y="5577840"/>
                </a:lnTo>
                <a:lnTo>
                  <a:pt x="8961120" y="5486400"/>
                </a:lnTo>
                <a:lnTo>
                  <a:pt x="8968740" y="5417820"/>
                </a:lnTo>
                <a:lnTo>
                  <a:pt x="8877300" y="5341620"/>
                </a:lnTo>
                <a:lnTo>
                  <a:pt x="8785860" y="5212080"/>
                </a:lnTo>
                <a:lnTo>
                  <a:pt x="8709660" y="5059680"/>
                </a:lnTo>
                <a:lnTo>
                  <a:pt x="8625840" y="4914900"/>
                </a:lnTo>
                <a:lnTo>
                  <a:pt x="8488680" y="4739640"/>
                </a:lnTo>
                <a:lnTo>
                  <a:pt x="8663940" y="4716780"/>
                </a:lnTo>
                <a:lnTo>
                  <a:pt x="8747760" y="4655820"/>
                </a:lnTo>
                <a:lnTo>
                  <a:pt x="8808720" y="4632960"/>
                </a:lnTo>
                <a:lnTo>
                  <a:pt x="8869680" y="4602480"/>
                </a:lnTo>
                <a:cubicBezTo>
                  <a:pt x="8940784" y="4594580"/>
                  <a:pt x="8915259" y="4594860"/>
                  <a:pt x="8945880" y="4594860"/>
                </a:cubicBezTo>
                <a:lnTo>
                  <a:pt x="9022080" y="4594860"/>
                </a:lnTo>
                <a:lnTo>
                  <a:pt x="9273540" y="4655820"/>
                </a:lnTo>
                <a:lnTo>
                  <a:pt x="9334500" y="4632960"/>
                </a:lnTo>
                <a:lnTo>
                  <a:pt x="9433560" y="4610100"/>
                </a:lnTo>
                <a:cubicBezTo>
                  <a:pt x="9456420" y="4605020"/>
                  <a:pt x="9479924" y="4602265"/>
                  <a:pt x="9502140" y="4594860"/>
                </a:cubicBezTo>
                <a:cubicBezTo>
                  <a:pt x="9510828" y="4591964"/>
                  <a:pt x="9525000" y="4579620"/>
                  <a:pt x="9525000" y="4579620"/>
                </a:cubicBezTo>
                <a:lnTo>
                  <a:pt x="9608820" y="4549140"/>
                </a:lnTo>
                <a:lnTo>
                  <a:pt x="9685020" y="4472940"/>
                </a:lnTo>
                <a:lnTo>
                  <a:pt x="9768840" y="4442460"/>
                </a:lnTo>
                <a:lnTo>
                  <a:pt x="9837420" y="4427220"/>
                </a:lnTo>
                <a:lnTo>
                  <a:pt x="9936480" y="4411980"/>
                </a:lnTo>
                <a:lnTo>
                  <a:pt x="10020300" y="4404360"/>
                </a:lnTo>
                <a:lnTo>
                  <a:pt x="10203180" y="4343400"/>
                </a:lnTo>
                <a:lnTo>
                  <a:pt x="9890760" y="3931920"/>
                </a:lnTo>
                <a:lnTo>
                  <a:pt x="9425940" y="3352800"/>
                </a:lnTo>
                <a:lnTo>
                  <a:pt x="8953500" y="2811780"/>
                </a:lnTo>
                <a:lnTo>
                  <a:pt x="8793480" y="2583180"/>
                </a:lnTo>
                <a:lnTo>
                  <a:pt x="8549640" y="2293620"/>
                </a:lnTo>
                <a:lnTo>
                  <a:pt x="8488680" y="2232660"/>
                </a:lnTo>
                <a:lnTo>
                  <a:pt x="8298180" y="1981200"/>
                </a:lnTo>
                <a:lnTo>
                  <a:pt x="7299960" y="1242060"/>
                </a:lnTo>
                <a:lnTo>
                  <a:pt x="6438900" y="632460"/>
                </a:lnTo>
                <a:lnTo>
                  <a:pt x="5920740" y="274320"/>
                </a:lnTo>
                <a:lnTo>
                  <a:pt x="5806440" y="182880"/>
                </a:lnTo>
                <a:lnTo>
                  <a:pt x="5623560" y="0"/>
                </a:lnTo>
                <a:lnTo>
                  <a:pt x="5364480" y="7620"/>
                </a:lnTo>
                <a:lnTo>
                  <a:pt x="4953000" y="83820"/>
                </a:lnTo>
                <a:lnTo>
                  <a:pt x="4579620" y="121920"/>
                </a:lnTo>
                <a:lnTo>
                  <a:pt x="4495800" y="144780"/>
                </a:lnTo>
                <a:lnTo>
                  <a:pt x="4290060" y="167640"/>
                </a:lnTo>
                <a:lnTo>
                  <a:pt x="4122420" y="175260"/>
                </a:lnTo>
                <a:lnTo>
                  <a:pt x="4023360" y="198120"/>
                </a:lnTo>
                <a:lnTo>
                  <a:pt x="3931920" y="281940"/>
                </a:lnTo>
                <a:lnTo>
                  <a:pt x="3863340" y="403860"/>
                </a:lnTo>
                <a:lnTo>
                  <a:pt x="3710940" y="335280"/>
                </a:lnTo>
                <a:lnTo>
                  <a:pt x="3726180" y="259080"/>
                </a:lnTo>
                <a:lnTo>
                  <a:pt x="3505200" y="205740"/>
                </a:lnTo>
                <a:lnTo>
                  <a:pt x="3436620" y="205740"/>
                </a:lnTo>
                <a:lnTo>
                  <a:pt x="3192780" y="175260"/>
                </a:lnTo>
                <a:lnTo>
                  <a:pt x="3040380" y="198120"/>
                </a:lnTo>
                <a:lnTo>
                  <a:pt x="2933700" y="251460"/>
                </a:lnTo>
                <a:lnTo>
                  <a:pt x="2834640" y="312420"/>
                </a:lnTo>
                <a:lnTo>
                  <a:pt x="2994660" y="449580"/>
                </a:lnTo>
                <a:cubicBezTo>
                  <a:pt x="3017520" y="467360"/>
                  <a:pt x="3040992" y="484380"/>
                  <a:pt x="3063240" y="502920"/>
                </a:cubicBezTo>
                <a:cubicBezTo>
                  <a:pt x="3071519" y="509819"/>
                  <a:pt x="3086100" y="525780"/>
                  <a:pt x="3086100" y="525780"/>
                </a:cubicBezTo>
                <a:lnTo>
                  <a:pt x="3238500" y="723900"/>
                </a:lnTo>
                <a:lnTo>
                  <a:pt x="3459480" y="998220"/>
                </a:lnTo>
                <a:lnTo>
                  <a:pt x="3543300" y="1135380"/>
                </a:lnTo>
                <a:lnTo>
                  <a:pt x="3589020" y="1173480"/>
                </a:lnTo>
                <a:lnTo>
                  <a:pt x="3451860" y="1325880"/>
                </a:lnTo>
                <a:lnTo>
                  <a:pt x="2857500" y="1874520"/>
                </a:lnTo>
                <a:lnTo>
                  <a:pt x="2773680" y="1874520"/>
                </a:lnTo>
                <a:lnTo>
                  <a:pt x="2720340" y="1844040"/>
                </a:lnTo>
                <a:cubicBezTo>
                  <a:pt x="2697480" y="1841500"/>
                  <a:pt x="2674448" y="1840201"/>
                  <a:pt x="2651760" y="1836420"/>
                </a:cubicBezTo>
                <a:cubicBezTo>
                  <a:pt x="2643837" y="1835100"/>
                  <a:pt x="2628900" y="1828800"/>
                  <a:pt x="2628900" y="1828800"/>
                </a:cubicBezTo>
                <a:lnTo>
                  <a:pt x="2522220" y="1798320"/>
                </a:lnTo>
                <a:lnTo>
                  <a:pt x="2438400" y="1798320"/>
                </a:lnTo>
                <a:lnTo>
                  <a:pt x="2278380" y="1798320"/>
                </a:lnTo>
                <a:lnTo>
                  <a:pt x="2202180" y="1836420"/>
                </a:lnTo>
                <a:lnTo>
                  <a:pt x="2065020" y="1874520"/>
                </a:lnTo>
                <a:lnTo>
                  <a:pt x="2004060" y="1897380"/>
                </a:lnTo>
                <a:lnTo>
                  <a:pt x="1828800" y="1988820"/>
                </a:lnTo>
                <a:lnTo>
                  <a:pt x="1600200" y="2118360"/>
                </a:lnTo>
                <a:lnTo>
                  <a:pt x="1478280" y="2202180"/>
                </a:lnTo>
                <a:lnTo>
                  <a:pt x="1272540" y="2202180"/>
                </a:lnTo>
                <a:lnTo>
                  <a:pt x="1066800" y="2202180"/>
                </a:lnTo>
                <a:lnTo>
                  <a:pt x="929640" y="2148840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  <p:sp>
        <p:nvSpPr>
          <p:cNvPr id="12" name="Полилиния 11"/>
          <p:cNvSpPr/>
          <p:nvPr/>
        </p:nvSpPr>
        <p:spPr>
          <a:xfrm>
            <a:off x="7204623" y="1784928"/>
            <a:ext cx="4070325" cy="3884833"/>
          </a:xfrm>
          <a:custGeom>
            <a:avLst/>
            <a:gdLst>
              <a:gd name="connsiteX0" fmla="*/ 4648200 w 6105525"/>
              <a:gd name="connsiteY0" fmla="*/ 5638800 h 5829300"/>
              <a:gd name="connsiteX1" fmla="*/ 5162550 w 6105525"/>
              <a:gd name="connsiteY1" fmla="*/ 5743575 h 5829300"/>
              <a:gd name="connsiteX2" fmla="*/ 5286375 w 6105525"/>
              <a:gd name="connsiteY2" fmla="*/ 5791200 h 5829300"/>
              <a:gd name="connsiteX3" fmla="*/ 5486400 w 6105525"/>
              <a:gd name="connsiteY3" fmla="*/ 5819775 h 5829300"/>
              <a:gd name="connsiteX4" fmla="*/ 5591175 w 6105525"/>
              <a:gd name="connsiteY4" fmla="*/ 5829300 h 5829300"/>
              <a:gd name="connsiteX5" fmla="*/ 5924550 w 6105525"/>
              <a:gd name="connsiteY5" fmla="*/ 5619750 h 5829300"/>
              <a:gd name="connsiteX6" fmla="*/ 6105525 w 6105525"/>
              <a:gd name="connsiteY6" fmla="*/ 5467350 h 5829300"/>
              <a:gd name="connsiteX7" fmla="*/ 6096000 w 6105525"/>
              <a:gd name="connsiteY7" fmla="*/ 5286375 h 5829300"/>
              <a:gd name="connsiteX8" fmla="*/ 6038850 w 6105525"/>
              <a:gd name="connsiteY8" fmla="*/ 5048250 h 5829300"/>
              <a:gd name="connsiteX9" fmla="*/ 6038850 w 6105525"/>
              <a:gd name="connsiteY9" fmla="*/ 4838700 h 5829300"/>
              <a:gd name="connsiteX10" fmla="*/ 6038850 w 6105525"/>
              <a:gd name="connsiteY10" fmla="*/ 4752975 h 5829300"/>
              <a:gd name="connsiteX11" fmla="*/ 6048375 w 6105525"/>
              <a:gd name="connsiteY11" fmla="*/ 4619625 h 5829300"/>
              <a:gd name="connsiteX12" fmla="*/ 5981700 w 6105525"/>
              <a:gd name="connsiteY12" fmla="*/ 4486275 h 5829300"/>
              <a:gd name="connsiteX13" fmla="*/ 5734050 w 6105525"/>
              <a:gd name="connsiteY13" fmla="*/ 4314825 h 5829300"/>
              <a:gd name="connsiteX14" fmla="*/ 5572125 w 6105525"/>
              <a:gd name="connsiteY14" fmla="*/ 4210050 h 5829300"/>
              <a:gd name="connsiteX15" fmla="*/ 5505450 w 6105525"/>
              <a:gd name="connsiteY15" fmla="*/ 4191000 h 5829300"/>
              <a:gd name="connsiteX16" fmla="*/ 5162550 w 6105525"/>
              <a:gd name="connsiteY16" fmla="*/ 4229100 h 5829300"/>
              <a:gd name="connsiteX17" fmla="*/ 4962525 w 6105525"/>
              <a:gd name="connsiteY17" fmla="*/ 4162425 h 5829300"/>
              <a:gd name="connsiteX18" fmla="*/ 4591050 w 6105525"/>
              <a:gd name="connsiteY18" fmla="*/ 3905250 h 5829300"/>
              <a:gd name="connsiteX19" fmla="*/ 4410075 w 6105525"/>
              <a:gd name="connsiteY19" fmla="*/ 3771900 h 5829300"/>
              <a:gd name="connsiteX20" fmla="*/ 3971925 w 6105525"/>
              <a:gd name="connsiteY20" fmla="*/ 3248025 h 5829300"/>
              <a:gd name="connsiteX21" fmla="*/ 3619500 w 6105525"/>
              <a:gd name="connsiteY21" fmla="*/ 2895600 h 5829300"/>
              <a:gd name="connsiteX22" fmla="*/ 3257550 w 6105525"/>
              <a:gd name="connsiteY22" fmla="*/ 2552700 h 5829300"/>
              <a:gd name="connsiteX23" fmla="*/ 3076575 w 6105525"/>
              <a:gd name="connsiteY23" fmla="*/ 2381250 h 5829300"/>
              <a:gd name="connsiteX24" fmla="*/ 2924175 w 6105525"/>
              <a:gd name="connsiteY24" fmla="*/ 2324100 h 5829300"/>
              <a:gd name="connsiteX25" fmla="*/ 2400300 w 6105525"/>
              <a:gd name="connsiteY25" fmla="*/ 2266950 h 5829300"/>
              <a:gd name="connsiteX26" fmla="*/ 2286000 w 6105525"/>
              <a:gd name="connsiteY26" fmla="*/ 2266950 h 5829300"/>
              <a:gd name="connsiteX27" fmla="*/ 2038350 w 6105525"/>
              <a:gd name="connsiteY27" fmla="*/ 2190750 h 5829300"/>
              <a:gd name="connsiteX28" fmla="*/ 1943100 w 6105525"/>
              <a:gd name="connsiteY28" fmla="*/ 2133600 h 5829300"/>
              <a:gd name="connsiteX29" fmla="*/ 1781175 w 6105525"/>
              <a:gd name="connsiteY29" fmla="*/ 2028825 h 5829300"/>
              <a:gd name="connsiteX30" fmla="*/ 1609725 w 6105525"/>
              <a:gd name="connsiteY30" fmla="*/ 1714500 h 5829300"/>
              <a:gd name="connsiteX31" fmla="*/ 1419225 w 6105525"/>
              <a:gd name="connsiteY31" fmla="*/ 1104900 h 5829300"/>
              <a:gd name="connsiteX32" fmla="*/ 1400175 w 6105525"/>
              <a:gd name="connsiteY32" fmla="*/ 1019175 h 5829300"/>
              <a:gd name="connsiteX33" fmla="*/ 1066800 w 6105525"/>
              <a:gd name="connsiteY33" fmla="*/ 504825 h 5829300"/>
              <a:gd name="connsiteX34" fmla="*/ 161925 w 6105525"/>
              <a:gd name="connsiteY34" fmla="*/ 0 h 5829300"/>
              <a:gd name="connsiteX35" fmla="*/ 85725 w 6105525"/>
              <a:gd name="connsiteY35" fmla="*/ 57150 h 5829300"/>
              <a:gd name="connsiteX36" fmla="*/ 47625 w 6105525"/>
              <a:gd name="connsiteY36" fmla="*/ 171450 h 5829300"/>
              <a:gd name="connsiteX37" fmla="*/ 9525 w 6105525"/>
              <a:gd name="connsiteY37" fmla="*/ 266700 h 5829300"/>
              <a:gd name="connsiteX38" fmla="*/ 0 w 6105525"/>
              <a:gd name="connsiteY38" fmla="*/ 352425 h 5829300"/>
              <a:gd name="connsiteX39" fmla="*/ 0 w 6105525"/>
              <a:gd name="connsiteY39" fmla="*/ 419100 h 5829300"/>
              <a:gd name="connsiteX40" fmla="*/ 38100 w 6105525"/>
              <a:gd name="connsiteY40" fmla="*/ 476250 h 5829300"/>
              <a:gd name="connsiteX41" fmla="*/ 142875 w 6105525"/>
              <a:gd name="connsiteY41" fmla="*/ 514350 h 5829300"/>
              <a:gd name="connsiteX42" fmla="*/ 190500 w 6105525"/>
              <a:gd name="connsiteY42" fmla="*/ 571500 h 5829300"/>
              <a:gd name="connsiteX43" fmla="*/ 190500 w 6105525"/>
              <a:gd name="connsiteY43" fmla="*/ 723900 h 5829300"/>
              <a:gd name="connsiteX44" fmla="*/ 200025 w 6105525"/>
              <a:gd name="connsiteY44" fmla="*/ 847725 h 5829300"/>
              <a:gd name="connsiteX45" fmla="*/ 247650 w 6105525"/>
              <a:gd name="connsiteY45" fmla="*/ 923925 h 5829300"/>
              <a:gd name="connsiteX46" fmla="*/ 238125 w 6105525"/>
              <a:gd name="connsiteY46" fmla="*/ 1038225 h 5829300"/>
              <a:gd name="connsiteX47" fmla="*/ 228600 w 6105525"/>
              <a:gd name="connsiteY47" fmla="*/ 1085850 h 5829300"/>
              <a:gd name="connsiteX48" fmla="*/ 161925 w 6105525"/>
              <a:gd name="connsiteY48" fmla="*/ 1114425 h 5829300"/>
              <a:gd name="connsiteX49" fmla="*/ 142875 w 6105525"/>
              <a:gd name="connsiteY49" fmla="*/ 1209675 h 5829300"/>
              <a:gd name="connsiteX50" fmla="*/ 66675 w 6105525"/>
              <a:gd name="connsiteY50" fmla="*/ 1323975 h 5829300"/>
              <a:gd name="connsiteX51" fmla="*/ 400050 w 6105525"/>
              <a:gd name="connsiteY51" fmla="*/ 1628775 h 5829300"/>
              <a:gd name="connsiteX52" fmla="*/ 2752725 w 6105525"/>
              <a:gd name="connsiteY52" fmla="*/ 3295650 h 5829300"/>
              <a:gd name="connsiteX53" fmla="*/ 4648200 w 6105525"/>
              <a:gd name="connsiteY53" fmla="*/ 563880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105525" h="5829300">
                <a:moveTo>
                  <a:pt x="4648200" y="5638800"/>
                </a:moveTo>
                <a:lnTo>
                  <a:pt x="5162550" y="5743575"/>
                </a:lnTo>
                <a:cubicBezTo>
                  <a:pt x="5259377" y="5797368"/>
                  <a:pt x="5215586" y="5791200"/>
                  <a:pt x="5286375" y="5791200"/>
                </a:cubicBezTo>
                <a:lnTo>
                  <a:pt x="5486400" y="5819775"/>
                </a:lnTo>
                <a:lnTo>
                  <a:pt x="5591175" y="5829300"/>
                </a:lnTo>
                <a:lnTo>
                  <a:pt x="5924550" y="5619750"/>
                </a:lnTo>
                <a:lnTo>
                  <a:pt x="6105525" y="5467350"/>
                </a:lnTo>
                <a:lnTo>
                  <a:pt x="6096000" y="5286375"/>
                </a:lnTo>
                <a:lnTo>
                  <a:pt x="6038850" y="5048250"/>
                </a:lnTo>
                <a:lnTo>
                  <a:pt x="6038850" y="4838700"/>
                </a:lnTo>
                <a:lnTo>
                  <a:pt x="6038850" y="4752975"/>
                </a:lnTo>
                <a:lnTo>
                  <a:pt x="6048375" y="4619625"/>
                </a:lnTo>
                <a:lnTo>
                  <a:pt x="5981700" y="4486275"/>
                </a:lnTo>
                <a:lnTo>
                  <a:pt x="5734050" y="4314825"/>
                </a:lnTo>
                <a:lnTo>
                  <a:pt x="5572125" y="4210050"/>
                </a:lnTo>
                <a:lnTo>
                  <a:pt x="5505450" y="4191000"/>
                </a:lnTo>
                <a:lnTo>
                  <a:pt x="5162550" y="4229100"/>
                </a:lnTo>
                <a:lnTo>
                  <a:pt x="4962525" y="4162425"/>
                </a:lnTo>
                <a:lnTo>
                  <a:pt x="4591050" y="3905250"/>
                </a:lnTo>
                <a:lnTo>
                  <a:pt x="4410075" y="3771900"/>
                </a:lnTo>
                <a:lnTo>
                  <a:pt x="3971925" y="3248025"/>
                </a:lnTo>
                <a:lnTo>
                  <a:pt x="3619500" y="2895600"/>
                </a:lnTo>
                <a:lnTo>
                  <a:pt x="3257550" y="2552700"/>
                </a:lnTo>
                <a:lnTo>
                  <a:pt x="3076575" y="2381250"/>
                </a:lnTo>
                <a:lnTo>
                  <a:pt x="2924175" y="2324100"/>
                </a:lnTo>
                <a:lnTo>
                  <a:pt x="2400300" y="2266950"/>
                </a:lnTo>
                <a:lnTo>
                  <a:pt x="2286000" y="2266950"/>
                </a:lnTo>
                <a:lnTo>
                  <a:pt x="2038350" y="2190750"/>
                </a:lnTo>
                <a:cubicBezTo>
                  <a:pt x="1956130" y="2139362"/>
                  <a:pt x="1988941" y="2156520"/>
                  <a:pt x="1943100" y="2133600"/>
                </a:cubicBezTo>
                <a:lnTo>
                  <a:pt x="1781175" y="2028825"/>
                </a:lnTo>
                <a:lnTo>
                  <a:pt x="1609725" y="1714500"/>
                </a:lnTo>
                <a:lnTo>
                  <a:pt x="1419225" y="1104900"/>
                </a:lnTo>
                <a:lnTo>
                  <a:pt x="1400175" y="1019175"/>
                </a:lnTo>
                <a:lnTo>
                  <a:pt x="1066800" y="504825"/>
                </a:lnTo>
                <a:lnTo>
                  <a:pt x="161925" y="0"/>
                </a:lnTo>
                <a:lnTo>
                  <a:pt x="85725" y="57150"/>
                </a:lnTo>
                <a:lnTo>
                  <a:pt x="47625" y="171450"/>
                </a:lnTo>
                <a:lnTo>
                  <a:pt x="9525" y="266700"/>
                </a:lnTo>
                <a:lnTo>
                  <a:pt x="0" y="352425"/>
                </a:lnTo>
                <a:lnTo>
                  <a:pt x="0" y="419100"/>
                </a:lnTo>
                <a:lnTo>
                  <a:pt x="38100" y="476250"/>
                </a:lnTo>
                <a:lnTo>
                  <a:pt x="142875" y="514350"/>
                </a:lnTo>
                <a:lnTo>
                  <a:pt x="190500" y="571500"/>
                </a:lnTo>
                <a:lnTo>
                  <a:pt x="190500" y="723900"/>
                </a:lnTo>
                <a:lnTo>
                  <a:pt x="200025" y="847725"/>
                </a:lnTo>
                <a:lnTo>
                  <a:pt x="247650" y="923925"/>
                </a:lnTo>
                <a:lnTo>
                  <a:pt x="238125" y="1038225"/>
                </a:lnTo>
                <a:lnTo>
                  <a:pt x="228600" y="1085850"/>
                </a:lnTo>
                <a:lnTo>
                  <a:pt x="161925" y="1114425"/>
                </a:lnTo>
                <a:lnTo>
                  <a:pt x="142875" y="1209675"/>
                </a:lnTo>
                <a:lnTo>
                  <a:pt x="66675" y="1323975"/>
                </a:lnTo>
                <a:lnTo>
                  <a:pt x="400050" y="1628775"/>
                </a:lnTo>
                <a:lnTo>
                  <a:pt x="2752725" y="3295650"/>
                </a:lnTo>
                <a:lnTo>
                  <a:pt x="4648200" y="563880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984"/>
          </a:p>
        </p:txBody>
      </p:sp>
    </p:spTree>
    <p:extLst>
      <p:ext uri="{BB962C8B-B14F-4D97-AF65-F5344CB8AC3E}">
        <p14:creationId xmlns:p14="http://schemas.microsoft.com/office/powerpoint/2010/main" val="34644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8006"/>
          <a:stretch/>
        </p:blipFill>
        <p:spPr>
          <a:xfrm>
            <a:off x="14178" y="1"/>
            <a:ext cx="13425423" cy="7590530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518155" y="2875327"/>
            <a:ext cx="2729542" cy="3180966"/>
            <a:chOff x="12700" y="2392543"/>
            <a:chExt cx="2476190" cy="2885715"/>
          </a:xfrm>
        </p:grpSpPr>
        <p:sp>
          <p:nvSpPr>
            <p:cNvPr id="7" name="Прямоугольная выноска 6"/>
            <p:cNvSpPr/>
            <p:nvPr/>
          </p:nvSpPr>
          <p:spPr bwMode="auto">
            <a:xfrm>
              <a:off x="12700" y="2392544"/>
              <a:ext cx="2476190" cy="2885714"/>
            </a:xfrm>
            <a:prstGeom prst="wedgeRectCallout">
              <a:avLst>
                <a:gd name="adj1" fmla="val 39711"/>
                <a:gd name="adj2" fmla="val -83005"/>
              </a:avLst>
            </a:prstGeom>
            <a:solidFill>
              <a:schemeClr val="bg2">
                <a:lumMod val="75000"/>
                <a:alpha val="66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sz="198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" y="2392543"/>
              <a:ext cx="2476190" cy="2885714"/>
            </a:xfrm>
            <a:prstGeom prst="rect">
              <a:avLst/>
            </a:prstGeom>
          </p:spPr>
        </p:pic>
      </p:grpSp>
      <p:grpSp>
        <p:nvGrpSpPr>
          <p:cNvPr id="11" name="Группа 10"/>
          <p:cNvGrpSpPr/>
          <p:nvPr/>
        </p:nvGrpSpPr>
        <p:grpSpPr>
          <a:xfrm>
            <a:off x="5188896" y="2511346"/>
            <a:ext cx="3075984" cy="4913175"/>
            <a:chOff x="3311874" y="2049643"/>
            <a:chExt cx="2790476" cy="4457143"/>
          </a:xfrm>
        </p:grpSpPr>
        <p:sp>
          <p:nvSpPr>
            <p:cNvPr id="10" name="Прямоугольная выноска 9"/>
            <p:cNvSpPr/>
            <p:nvPr/>
          </p:nvSpPr>
          <p:spPr bwMode="auto">
            <a:xfrm>
              <a:off x="3311874" y="2049643"/>
              <a:ext cx="2790476" cy="4457143"/>
            </a:xfrm>
            <a:prstGeom prst="wedgeRectCallout">
              <a:avLst>
                <a:gd name="adj1" fmla="val 177863"/>
                <a:gd name="adj2" fmla="val 16793"/>
              </a:avLst>
            </a:prstGeom>
            <a:solidFill>
              <a:schemeClr val="bg2">
                <a:lumMod val="75000"/>
                <a:alpha val="66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sz="198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1874" y="2049643"/>
              <a:ext cx="2790476" cy="4457143"/>
            </a:xfrm>
            <a:prstGeom prst="rect">
              <a:avLst/>
            </a:prstGeom>
          </p:spPr>
        </p:pic>
      </p:grpSp>
      <p:grpSp>
        <p:nvGrpSpPr>
          <p:cNvPr id="14" name="Группа 13"/>
          <p:cNvGrpSpPr/>
          <p:nvPr/>
        </p:nvGrpSpPr>
        <p:grpSpPr>
          <a:xfrm>
            <a:off x="9016642" y="-22549"/>
            <a:ext cx="4422958" cy="5454318"/>
            <a:chOff x="8179574" y="-20457"/>
            <a:chExt cx="4012426" cy="4948057"/>
          </a:xfrm>
        </p:grpSpPr>
        <p:sp>
          <p:nvSpPr>
            <p:cNvPr id="13" name="Прямоугольная выноска 12"/>
            <p:cNvSpPr/>
            <p:nvPr/>
          </p:nvSpPr>
          <p:spPr bwMode="auto">
            <a:xfrm>
              <a:off x="8179574" y="-20457"/>
              <a:ext cx="4012425" cy="4948057"/>
            </a:xfrm>
            <a:prstGeom prst="wedgeRectCallout">
              <a:avLst>
                <a:gd name="adj1" fmla="val -101512"/>
                <a:gd name="adj2" fmla="val -11659"/>
              </a:avLst>
            </a:prstGeom>
            <a:solidFill>
              <a:schemeClr val="bg2">
                <a:lumMod val="75000"/>
                <a:alpha val="66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sz="198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9575" y="-20457"/>
              <a:ext cx="4012425" cy="4948057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180" y="-1"/>
            <a:ext cx="8184867" cy="1110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2160" b="1" i="0" u="none" strike="noStrike" kern="1200" spc="0" baseline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2205" dirty="0" err="1"/>
              <a:t>Ўсимлик</a:t>
            </a:r>
            <a:r>
              <a:rPr lang="ru-RU" sz="2205" dirty="0"/>
              <a:t> </a:t>
            </a:r>
            <a:r>
              <a:rPr lang="ru-RU" sz="2205" dirty="0" err="1"/>
              <a:t>дунёси</a:t>
            </a:r>
            <a:r>
              <a:rPr lang="ru-RU" sz="2205" dirty="0"/>
              <a:t> ва </a:t>
            </a:r>
            <a:r>
              <a:rPr lang="ru-RU" sz="2205" dirty="0" err="1"/>
              <a:t>Ҳайвонот</a:t>
            </a:r>
            <a:r>
              <a:rPr lang="ru-RU" sz="2205" dirty="0"/>
              <a:t> </a:t>
            </a:r>
            <a:r>
              <a:rPr lang="ru-RU" sz="2205" dirty="0" err="1"/>
              <a:t>дунёси</a:t>
            </a:r>
            <a:r>
              <a:rPr lang="ru-RU" sz="2205" dirty="0"/>
              <a:t>, </a:t>
            </a:r>
            <a:r>
              <a:rPr lang="ru-RU" sz="2205" dirty="0" err="1"/>
              <a:t>Муҳофаза</a:t>
            </a:r>
            <a:r>
              <a:rPr lang="ru-RU" sz="2205" dirty="0"/>
              <a:t> </a:t>
            </a:r>
            <a:r>
              <a:rPr lang="ru-RU" sz="2205" dirty="0" err="1"/>
              <a:t>этиладиган</a:t>
            </a:r>
            <a:r>
              <a:rPr lang="ru-RU" sz="2205" dirty="0"/>
              <a:t> </a:t>
            </a:r>
            <a:r>
              <a:rPr lang="ru-RU" sz="2205" dirty="0" err="1"/>
              <a:t>табиий</a:t>
            </a:r>
            <a:r>
              <a:rPr lang="ru-RU" sz="2205" dirty="0"/>
              <a:t> </a:t>
            </a:r>
            <a:r>
              <a:rPr lang="ru-RU" sz="2205" dirty="0" err="1"/>
              <a:t>ҳудудлар</a:t>
            </a:r>
            <a:r>
              <a:rPr lang="ru-RU" sz="2205" dirty="0"/>
              <a:t> </a:t>
            </a:r>
            <a:r>
              <a:rPr lang="ru-RU" sz="2205" dirty="0" err="1"/>
              <a:t>давлат</a:t>
            </a:r>
            <a:r>
              <a:rPr lang="ru-RU" sz="2205" dirty="0"/>
              <a:t> </a:t>
            </a:r>
            <a:r>
              <a:rPr lang="ru-RU" sz="2205" dirty="0" err="1"/>
              <a:t>кадастри</a:t>
            </a:r>
            <a:r>
              <a:rPr lang="ru-RU" sz="2205" dirty="0"/>
              <a:t> </a:t>
            </a:r>
            <a:r>
              <a:rPr lang="ru-RU" sz="2205" dirty="0" err="1"/>
              <a:t>геоахборот</a:t>
            </a:r>
            <a:r>
              <a:rPr lang="ru-RU" sz="2205" dirty="0"/>
              <a:t> </a:t>
            </a:r>
            <a:r>
              <a:rPr lang="ru-RU" sz="2205" dirty="0" err="1"/>
              <a:t>базасининг</a:t>
            </a:r>
            <a:r>
              <a:rPr lang="ru-RU" sz="2205" dirty="0"/>
              <a:t> </a:t>
            </a:r>
            <a:r>
              <a:rPr lang="ru-RU" sz="2205" dirty="0" err="1"/>
              <a:t>умумий</a:t>
            </a:r>
            <a:r>
              <a:rPr lang="ru-RU" sz="2205" dirty="0"/>
              <a:t> </a:t>
            </a:r>
            <a:r>
              <a:rPr lang="ru-RU" sz="2205" dirty="0" err="1"/>
              <a:t>кўриниши</a:t>
            </a:r>
            <a:endParaRPr lang="ru-RU" sz="2205" dirty="0"/>
          </a:p>
        </p:txBody>
      </p:sp>
    </p:spTree>
    <p:extLst>
      <p:ext uri="{BB962C8B-B14F-4D97-AF65-F5344CB8AC3E}">
        <p14:creationId xmlns:p14="http://schemas.microsoft.com/office/powerpoint/2010/main" val="17077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368" r="5545"/>
          <a:stretch/>
        </p:blipFill>
        <p:spPr>
          <a:xfrm>
            <a:off x="177" y="-31041"/>
            <a:ext cx="13439422" cy="7590716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1180744" y="1704757"/>
            <a:ext cx="2719043" cy="4776697"/>
            <a:chOff x="1205066" y="326766"/>
            <a:chExt cx="2466667" cy="4333333"/>
          </a:xfrm>
        </p:grpSpPr>
        <p:sp>
          <p:nvSpPr>
            <p:cNvPr id="7" name="Прямоугольная выноска 6"/>
            <p:cNvSpPr/>
            <p:nvPr/>
          </p:nvSpPr>
          <p:spPr bwMode="auto">
            <a:xfrm>
              <a:off x="1205066" y="326766"/>
              <a:ext cx="2466667" cy="4333333"/>
            </a:xfrm>
            <a:prstGeom prst="wedgeRectCallout">
              <a:avLst>
                <a:gd name="adj1" fmla="val 177258"/>
                <a:gd name="adj2" fmla="val -49526"/>
              </a:avLst>
            </a:prstGeom>
            <a:solidFill>
              <a:schemeClr val="bg2">
                <a:lumMod val="75000"/>
                <a:alpha val="66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sz="198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5066" y="326766"/>
              <a:ext cx="2466667" cy="4333333"/>
            </a:xfrm>
            <a:prstGeom prst="rect">
              <a:avLst/>
            </a:prstGeom>
          </p:spPr>
        </p:pic>
      </p:grpSp>
      <p:grpSp>
        <p:nvGrpSpPr>
          <p:cNvPr id="9" name="Группа 8"/>
          <p:cNvGrpSpPr/>
          <p:nvPr/>
        </p:nvGrpSpPr>
        <p:grpSpPr>
          <a:xfrm>
            <a:off x="10518442" y="1704753"/>
            <a:ext cx="2803029" cy="5228122"/>
            <a:chOff x="9465776" y="848021"/>
            <a:chExt cx="2542857" cy="4742857"/>
          </a:xfrm>
        </p:grpSpPr>
        <p:sp>
          <p:nvSpPr>
            <p:cNvPr id="8" name="Прямоугольная выноска 7"/>
            <p:cNvSpPr/>
            <p:nvPr/>
          </p:nvSpPr>
          <p:spPr bwMode="auto">
            <a:xfrm>
              <a:off x="9465776" y="848476"/>
              <a:ext cx="2542857" cy="4742402"/>
            </a:xfrm>
            <a:prstGeom prst="wedgeRectCallout">
              <a:avLst>
                <a:gd name="adj1" fmla="val -155866"/>
                <a:gd name="adj2" fmla="val 36021"/>
              </a:avLst>
            </a:prstGeom>
            <a:solidFill>
              <a:schemeClr val="bg2">
                <a:lumMod val="75000"/>
                <a:alpha val="66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sz="198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5776" y="848021"/>
              <a:ext cx="2542857" cy="4742857"/>
            </a:xfrm>
            <a:prstGeom prst="rect">
              <a:avLst/>
            </a:prstGeom>
          </p:spPr>
        </p:pic>
      </p:grpSp>
      <p:sp>
        <p:nvSpPr>
          <p:cNvPr id="11" name="Прямоугольник 10"/>
          <p:cNvSpPr/>
          <p:nvPr/>
        </p:nvSpPr>
        <p:spPr>
          <a:xfrm>
            <a:off x="183171" y="165111"/>
            <a:ext cx="6752348" cy="6623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1680" b="1" i="0" u="none" strike="noStrike" kern="1200" spc="0" baseline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1852" dirty="0"/>
              <a:t>ДАВЛАТ ЎРМОН КАДАСТРИ</a:t>
            </a:r>
          </a:p>
          <a:p>
            <a:pPr algn="ctr">
              <a:defRPr sz="1680" b="1" i="0" u="none" strike="noStrike" kern="1200" spc="0" baseline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1852" dirty="0"/>
              <a:t>ГЕОАХБОРОТ ТИЗИМИНИНГ ШАКЛЛАНИШИ </a:t>
            </a:r>
          </a:p>
        </p:txBody>
      </p:sp>
    </p:spTree>
    <p:extLst>
      <p:ext uri="{BB962C8B-B14F-4D97-AF65-F5344CB8AC3E}">
        <p14:creationId xmlns:p14="http://schemas.microsoft.com/office/powerpoint/2010/main" val="31860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1589647" y="1866920"/>
            <a:ext cx="10450194" cy="24750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z-Cyrl-UZ" sz="5952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ЭЪТИБОРЛАРИНГИЗ </a:t>
            </a:r>
            <a:r>
              <a:rPr lang="uz-Cyrl-UZ" sz="6614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УЧУН</a:t>
            </a:r>
            <a:r>
              <a:rPr lang="uz-Cyrl-UZ" sz="5952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uz-Cyrl-UZ" sz="5952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uz-Cyrl-UZ" sz="5952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РАХМАТ!</a:t>
            </a:r>
            <a:endParaRPr lang="ru-RU" sz="5952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41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426603"/>
              </p:ext>
            </p:extLst>
          </p:nvPr>
        </p:nvGraphicFramePr>
        <p:xfrm>
          <a:off x="1" y="-3"/>
          <a:ext cx="13439775" cy="7722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302">
                  <a:extLst>
                    <a:ext uri="{9D8B030D-6E8A-4147-A177-3AD203B41FA5}">
                      <a16:colId xmlns:a16="http://schemas.microsoft.com/office/drawing/2014/main" val="555714874"/>
                    </a:ext>
                  </a:extLst>
                </a:gridCol>
                <a:gridCol w="4511942">
                  <a:extLst>
                    <a:ext uri="{9D8B030D-6E8A-4147-A177-3AD203B41FA5}">
                      <a16:colId xmlns:a16="http://schemas.microsoft.com/office/drawing/2014/main" val="1504581856"/>
                    </a:ext>
                  </a:extLst>
                </a:gridCol>
                <a:gridCol w="5870390">
                  <a:extLst>
                    <a:ext uri="{9D8B030D-6E8A-4147-A177-3AD203B41FA5}">
                      <a16:colId xmlns:a16="http://schemas.microsoft.com/office/drawing/2014/main" val="3016930813"/>
                    </a:ext>
                  </a:extLst>
                </a:gridCol>
                <a:gridCol w="2476141">
                  <a:extLst>
                    <a:ext uri="{9D8B030D-6E8A-4147-A177-3AD203B41FA5}">
                      <a16:colId xmlns:a16="http://schemas.microsoft.com/office/drawing/2014/main" val="1429849121"/>
                    </a:ext>
                  </a:extLst>
                </a:gridCol>
              </a:tblGrid>
              <a:tr h="873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кадастрларининг номи</a:t>
                      </a:r>
                      <a:endParaRPr lang="ru-RU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кадастрларини юритувчи вазирликлар, қўмиталар ва ташкилотлар номи</a:t>
                      </a:r>
                      <a:endParaRPr lang="ru-RU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Тасдиқланган санаси</a:t>
                      </a:r>
                      <a:endParaRPr lang="ru-RU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51" marR="57651" marT="0" marB="0" anchor="ctr"/>
                </a:tc>
                <a:extLst>
                  <a:ext uri="{0D108BD9-81ED-4DB2-BD59-A6C34878D82A}">
                    <a16:rowId xmlns:a16="http://schemas.microsoft.com/office/drawing/2014/main" val="2243121240"/>
                  </a:ext>
                </a:extLst>
              </a:tr>
              <a:tr h="686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Автомобил йўллари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Автомобиль йўллари давлат қўмитаси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152-сонли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2005 йил 30 июнь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1-илова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208510"/>
                  </a:ext>
                </a:extLst>
              </a:tr>
              <a:tr h="686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Темир йўллари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“Ўзбекистон темир йўллари”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Акциядорлик жамияти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152-сонли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2005 йил 30 июнь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2-илова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8272855"/>
                  </a:ext>
                </a:extLst>
              </a:tr>
              <a:tr h="686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Етказиб бериш қувурлари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“Ўзбекнефтегаз” </a:t>
                      </a:r>
                      <a:b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Акциядорлик жамияти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152-сонли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2005 йил 30 июнь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3-илова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0944818"/>
                  </a:ext>
                </a:extLst>
              </a:tr>
              <a:tr h="686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Алоқа объектлари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Ахборот технологияларини ва коммуникацияларни </a:t>
                      </a:r>
                      <a:endParaRPr lang="uz-Cyrl-UZ" sz="1400" b="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ривожлантириш вазирлиги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152-сонли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2005 йил 30 июнь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4-илова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9001222"/>
                  </a:ext>
                </a:extLst>
              </a:tr>
              <a:tr h="686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Энергетик объектлар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Энергитека вазирлиги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152-сонли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2005 йил 30 июнь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5-илова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752911"/>
                  </a:ext>
                </a:extLst>
              </a:tr>
              <a:tr h="686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Чиқиндиларни кўмиш ва утилизация қилиш жойлари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Экология ва атроф-муҳитни муҳофаза қилиш</a:t>
                      </a:r>
                      <a:b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қўмитаси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250-сонли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2005 йил 15 ноябр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3-илова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047445"/>
                  </a:ext>
                </a:extLst>
              </a:tr>
              <a:tr h="686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Табиий хавф юқори бўлган худудлар давлат кадастри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геология ва минерал ресурслар қўмитаси,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ФВВ “Ўзгидромет” маркази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“Сейсмология” институти,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152-сонли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2005 йил 30 июнь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6-илова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644967"/>
                  </a:ext>
                </a:extLst>
              </a:tr>
              <a:tr h="686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</a:t>
                      </a:r>
                      <a:endParaRPr lang="ru-R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Техноген хавф юқори бўлган </a:t>
                      </a:r>
                      <a:r>
                        <a:rPr lang="uz-Cyrl-UZ" sz="14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зоналар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</a:t>
                      </a:r>
                      <a:r>
                        <a:rPr lang="uz-Cyrl-UZ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Саноат</a:t>
                      </a:r>
                      <a:r>
                        <a:rPr lang="uz-Cyrl-UZ" sz="1400" b="1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хавфсизлиги д</a:t>
                      </a:r>
                      <a:r>
                        <a:rPr lang="uz-Cyrl-UZ" sz="14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авлат қўмитаси,</a:t>
                      </a:r>
                      <a:endParaRPr lang="ru-R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ФВВ, ФВВ ЁХББ, ССВ ва Фанлар академияси</a:t>
                      </a:r>
                      <a:endParaRPr lang="ru-R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152-сонли</a:t>
                      </a:r>
                      <a:endParaRPr lang="ru-R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2005 йил 30 июнь</a:t>
                      </a:r>
                      <a:endParaRPr lang="ru-R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7-илова</a:t>
                      </a:r>
                      <a:endParaRPr lang="ru-RU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4025677"/>
                  </a:ext>
                </a:extLst>
              </a:tr>
              <a:tr h="686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Картография-геодезия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кадастри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Давергеодезкадастр қўмитаси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Давлат геодезия назорати инспексияси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250-сонли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2005 йил 15 ноябр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4-илова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373658"/>
                  </a:ext>
                </a:extLst>
              </a:tr>
              <a:tr h="6717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Ҳудудлар давлат кадастри</a:t>
                      </a:r>
                      <a:endParaRPr lang="ru-RU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Давергеодезкадастр қўмитаси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ВМ 231-сонли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z-Cyrl-UZ" sz="14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2014 йил 14 август</a:t>
                      </a:r>
                      <a:endParaRPr lang="ru-RU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1624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7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Прямоугольник 99"/>
          <p:cNvSpPr/>
          <p:nvPr/>
        </p:nvSpPr>
        <p:spPr>
          <a:xfrm>
            <a:off x="9044412" y="0"/>
            <a:ext cx="4395364" cy="7559675"/>
          </a:xfrm>
          <a:prstGeom prst="rect">
            <a:avLst/>
          </a:prstGeom>
          <a:gradFill>
            <a:gsLst>
              <a:gs pos="71000">
                <a:schemeClr val="tx2">
                  <a:lumMod val="60000"/>
                  <a:lumOff val="40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</a:gradFill>
        </p:spPr>
        <p:style>
          <a:lnRef idx="2">
            <a:schemeClr val="accent6"/>
          </a:lnRef>
          <a:fillRef idx="1002">
            <a:schemeClr val="dk2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985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875631"/>
              </p:ext>
            </p:extLst>
          </p:nvPr>
        </p:nvGraphicFramePr>
        <p:xfrm>
          <a:off x="0" y="-6"/>
          <a:ext cx="9044411" cy="75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8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899"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5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кадастрлари номи</a:t>
                      </a:r>
                      <a:endParaRPr lang="ru-RU" sz="15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03">
                <a:tc>
                  <a:txBody>
                    <a:bodyPr/>
                    <a:lstStyle/>
                    <a:p>
                      <a:pPr algn="ctr"/>
                      <a:r>
                        <a:rPr lang="ru-RU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ер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549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Конлар фойдали қазилмалар ва техноген хосилаларининг юзага чиқиш холлари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003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сув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003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Ўсимлик дунёси далвт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003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Хайвонот дунёси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003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ўрмон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003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Мухофаза этиладиган табиий худудлар</a:t>
                      </a:r>
                      <a:r>
                        <a:rPr lang="uz-Cyrl-UZ" sz="1300" b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003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Бинолар ва иншоотлар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003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 шахарсозлик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Гидротехника иншоотлари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Автомобил йўллари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Темир йўллар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Етказиб бериш қувирлари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Алоқа объектлари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Электр энергетика объектлари</a:t>
                      </a:r>
                      <a:r>
                        <a:rPr lang="uz-Cyrl-UZ" sz="1300" b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Чиқиндиларни кўмиш ва утилизация қилиш жойлари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Табиий хавфи юқори бўлган зоналар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3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Техноген хавфи юқори бўлган зоналар давлат кадастри</a:t>
                      </a:r>
                      <a:endParaRPr lang="ru-RU" sz="13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Маданий мерос объектлари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Картография</a:t>
                      </a:r>
                      <a:r>
                        <a:rPr lang="uz-Cyrl-UZ" sz="1300" b="1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-геодезия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7934">
                <a:tc>
                  <a:txBody>
                    <a:bodyPr/>
                    <a:lstStyle/>
                    <a:p>
                      <a:pPr algn="ctr"/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tc>
                  <a:txBody>
                    <a:bodyPr/>
                    <a:lstStyle/>
                    <a:p>
                      <a:r>
                        <a:rPr lang="uz-Cyrl-UZ" sz="13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Худудлар давлат кадастри</a:t>
                      </a:r>
                      <a:endParaRPr lang="ru-RU" sz="13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799" marR="100799" marT="50399" marB="50399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pSp>
        <p:nvGrpSpPr>
          <p:cNvPr id="3" name="Группа 2"/>
          <p:cNvGrpSpPr/>
          <p:nvPr/>
        </p:nvGrpSpPr>
        <p:grpSpPr>
          <a:xfrm>
            <a:off x="9352230" y="149007"/>
            <a:ext cx="3665270" cy="7361578"/>
            <a:chOff x="5470277" y="120614"/>
            <a:chExt cx="3297260" cy="6678115"/>
          </a:xfrm>
        </p:grpSpPr>
        <p:sp>
          <p:nvSpPr>
            <p:cNvPr id="74" name="AutoShape 20" descr="ADM"/>
            <p:cNvSpPr>
              <a:spLocks noChangeArrowheads="1"/>
            </p:cNvSpPr>
            <p:nvPr/>
          </p:nvSpPr>
          <p:spPr bwMode="auto">
            <a:xfrm>
              <a:off x="5528575" y="5708178"/>
              <a:ext cx="3219889" cy="1090551"/>
            </a:xfrm>
            <a:prstGeom prst="diamond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67" name="AutoShape 35" descr="sewer-lines"/>
            <p:cNvSpPr>
              <a:spLocks noChangeArrowheads="1"/>
            </p:cNvSpPr>
            <p:nvPr/>
          </p:nvSpPr>
          <p:spPr bwMode="auto">
            <a:xfrm>
              <a:off x="5680107" y="5505953"/>
              <a:ext cx="2927779" cy="862731"/>
            </a:xfrm>
            <a:prstGeom prst="diamond">
              <a:avLst/>
            </a:prstGeom>
            <a:blipFill dpi="0" rotWithShape="0">
              <a:blip r:embed="rId4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68" name="AutoShape 36" descr="water-lines"/>
            <p:cNvSpPr>
              <a:spLocks noChangeArrowheads="1"/>
            </p:cNvSpPr>
            <p:nvPr/>
          </p:nvSpPr>
          <p:spPr bwMode="auto">
            <a:xfrm>
              <a:off x="5676668" y="5123366"/>
              <a:ext cx="2927779" cy="887008"/>
            </a:xfrm>
            <a:prstGeom prst="diamond">
              <a:avLst/>
            </a:prstGeom>
            <a:blipFill dpi="0" rotWithShape="0">
              <a:blip r:embed="rId5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69" name="AutoShape 37" descr="landcover"/>
            <p:cNvSpPr>
              <a:spLocks noChangeArrowheads="1"/>
            </p:cNvSpPr>
            <p:nvPr/>
          </p:nvSpPr>
          <p:spPr bwMode="auto">
            <a:xfrm>
              <a:off x="5659474" y="4682041"/>
              <a:ext cx="2927779" cy="887008"/>
            </a:xfrm>
            <a:prstGeom prst="diamond">
              <a:avLst/>
            </a:prstGeom>
            <a:blipFill dpi="0" rotWithShape="0">
              <a:blip r:embed="rId6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70" name="AutoShape 64" descr="wetlands"/>
            <p:cNvSpPr>
              <a:spLocks noChangeArrowheads="1"/>
            </p:cNvSpPr>
            <p:nvPr/>
          </p:nvSpPr>
          <p:spPr bwMode="auto">
            <a:xfrm>
              <a:off x="5659473" y="4264528"/>
              <a:ext cx="2929391" cy="887008"/>
            </a:xfrm>
            <a:prstGeom prst="diamond">
              <a:avLst/>
            </a:prstGeom>
            <a:blipFill dpi="0" rotWithShape="0">
              <a:blip r:embed="rId7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71" name="AutoShape 66" descr="floodmap"/>
            <p:cNvSpPr>
              <a:spLocks noChangeArrowheads="1"/>
            </p:cNvSpPr>
            <p:nvPr/>
          </p:nvSpPr>
          <p:spPr bwMode="auto">
            <a:xfrm>
              <a:off x="5676668" y="3869241"/>
              <a:ext cx="2811827" cy="887008"/>
            </a:xfrm>
            <a:prstGeom prst="diamond">
              <a:avLst/>
            </a:prstGeom>
            <a:blipFill dpi="0" rotWithShape="0">
              <a:blip r:embed="rId8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72" name="AutoShape 9" descr="DOQQ"/>
            <p:cNvSpPr>
              <a:spLocks noChangeArrowheads="1"/>
            </p:cNvSpPr>
            <p:nvPr/>
          </p:nvSpPr>
          <p:spPr bwMode="auto">
            <a:xfrm>
              <a:off x="5508104" y="3284984"/>
              <a:ext cx="3217657" cy="1090551"/>
            </a:xfrm>
            <a:prstGeom prst="diamond">
              <a:avLst/>
            </a:prstGeom>
            <a:blipFill dpi="0" rotWithShape="0">
              <a:blip r:embed="rId9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66" name="AutoShape 34" descr="soils2"/>
            <p:cNvSpPr>
              <a:spLocks noChangeArrowheads="1"/>
            </p:cNvSpPr>
            <p:nvPr/>
          </p:nvSpPr>
          <p:spPr bwMode="auto">
            <a:xfrm>
              <a:off x="5592386" y="2863338"/>
              <a:ext cx="2927779" cy="860864"/>
            </a:xfrm>
            <a:prstGeom prst="diamond">
              <a:avLst/>
            </a:prstGeom>
            <a:blipFill dpi="0" rotWithShape="0">
              <a:blip r:embed="rId10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73" name="AutoShape 11" descr="HILSHD"/>
            <p:cNvSpPr>
              <a:spLocks noChangeArrowheads="1"/>
            </p:cNvSpPr>
            <p:nvPr/>
          </p:nvSpPr>
          <p:spPr bwMode="auto">
            <a:xfrm>
              <a:off x="5490892" y="2190025"/>
              <a:ext cx="3217657" cy="1092419"/>
            </a:xfrm>
            <a:prstGeom prst="diamond">
              <a:avLst/>
            </a:prstGeom>
            <a:blipFill dpi="0" rotWithShape="0">
              <a:blip r:embed="rId11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75" name="AutoShape 22" descr="STM"/>
            <p:cNvSpPr>
              <a:spLocks noChangeArrowheads="1"/>
            </p:cNvSpPr>
            <p:nvPr/>
          </p:nvSpPr>
          <p:spPr bwMode="auto">
            <a:xfrm>
              <a:off x="5547648" y="1717019"/>
              <a:ext cx="3219889" cy="1086817"/>
            </a:xfrm>
            <a:prstGeom prst="diamond">
              <a:avLst/>
            </a:prstGeom>
            <a:blipFill dpi="0" rotWithShape="0">
              <a:blip r:embed="rId12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sp>
          <p:nvSpPr>
            <p:cNvPr id="76" name="AutoShape 24" descr="STREETS"/>
            <p:cNvSpPr>
              <a:spLocks noChangeArrowheads="1"/>
            </p:cNvSpPr>
            <p:nvPr/>
          </p:nvSpPr>
          <p:spPr bwMode="auto">
            <a:xfrm>
              <a:off x="5498413" y="1174476"/>
              <a:ext cx="3219889" cy="1088685"/>
            </a:xfrm>
            <a:prstGeom prst="diamond">
              <a:avLst/>
            </a:prstGeom>
            <a:blipFill dpi="0" rotWithShape="0">
              <a:blip r:embed="rId13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  <p:grpSp>
          <p:nvGrpSpPr>
            <p:cNvPr id="77" name="Группа 76"/>
            <p:cNvGrpSpPr/>
            <p:nvPr/>
          </p:nvGrpSpPr>
          <p:grpSpPr>
            <a:xfrm>
              <a:off x="5479499" y="701402"/>
              <a:ext cx="3222118" cy="1071878"/>
              <a:chOff x="560184" y="2809454"/>
              <a:chExt cx="2484492" cy="911225"/>
            </a:xfrm>
          </p:grpSpPr>
          <p:sp>
            <p:nvSpPr>
              <p:cNvPr id="78" name="AutoShape 40"/>
              <p:cNvSpPr>
                <a:spLocks noChangeArrowheads="1"/>
              </p:cNvSpPr>
              <p:nvPr/>
            </p:nvSpPr>
            <p:spPr bwMode="auto">
              <a:xfrm>
                <a:off x="560184" y="2809454"/>
                <a:ext cx="2484492" cy="911225"/>
              </a:xfrm>
              <a:prstGeom prst="diamond">
                <a:avLst/>
              </a:prstGeom>
              <a:solidFill>
                <a:schemeClr val="bg1"/>
              </a:solidFill>
              <a:ln w="12700" algn="ctr">
                <a:solidFill>
                  <a:srgbClr val="646464"/>
                </a:solidFill>
                <a:miter lim="800000"/>
                <a:headEnd/>
                <a:tailEnd/>
              </a:ln>
            </p:spPr>
            <p:txBody>
              <a:bodyPr wrap="none" lIns="100787" tIns="50395" rIns="100787" bIns="50395" anchor="ctr"/>
              <a:lstStyle/>
              <a:p>
                <a:pPr>
                  <a:lnSpc>
                    <a:spcPct val="80000"/>
                  </a:lnSpc>
                  <a:spcBef>
                    <a:spcPct val="20000"/>
                  </a:spcBef>
                </a:pPr>
                <a:endParaRPr lang="ru-RU" sz="1985"/>
              </a:p>
            </p:txBody>
          </p:sp>
          <p:sp>
            <p:nvSpPr>
              <p:cNvPr id="79" name="Line 41"/>
              <p:cNvSpPr>
                <a:spLocks noChangeShapeType="1"/>
              </p:cNvSpPr>
              <p:nvPr/>
            </p:nvSpPr>
            <p:spPr bwMode="auto">
              <a:xfrm flipH="1">
                <a:off x="1364850" y="3271416"/>
                <a:ext cx="271661" cy="28892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80" name="Rectangle 42"/>
              <p:cNvSpPr>
                <a:spLocks noChangeArrowheads="1"/>
              </p:cNvSpPr>
              <p:nvPr/>
            </p:nvSpPr>
            <p:spPr bwMode="auto">
              <a:xfrm>
                <a:off x="824968" y="3279354"/>
                <a:ext cx="139269" cy="74613"/>
              </a:xfrm>
              <a:prstGeom prst="rect">
                <a:avLst/>
              </a:prstGeom>
              <a:solidFill>
                <a:srgbClr val="CCECF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ECFF"/>
                </a:extrusionClr>
              </a:sp3d>
            </p:spPr>
            <p:txBody>
              <a:bodyPr wrap="none" lIns="100787" tIns="50395" rIns="100787" bIns="50395" anchor="ctr">
                <a:flatTx/>
              </a:bodyPr>
              <a:lstStyle/>
              <a:p>
                <a:pPr>
                  <a:lnSpc>
                    <a:spcPct val="80000"/>
                  </a:lnSpc>
                  <a:spcBef>
                    <a:spcPct val="20000"/>
                  </a:spcBef>
                </a:pPr>
                <a:endParaRPr lang="ru-RU" sz="1985"/>
              </a:p>
            </p:txBody>
          </p:sp>
          <p:sp>
            <p:nvSpPr>
              <p:cNvPr id="81" name="Line 43"/>
              <p:cNvSpPr>
                <a:spLocks noChangeShapeType="1"/>
              </p:cNvSpPr>
              <p:nvPr/>
            </p:nvSpPr>
            <p:spPr bwMode="auto">
              <a:xfrm flipH="1">
                <a:off x="1560859" y="3279354"/>
                <a:ext cx="68775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82" name="Line 44"/>
              <p:cNvSpPr>
                <a:spLocks noChangeShapeType="1"/>
              </p:cNvSpPr>
              <p:nvPr/>
            </p:nvSpPr>
            <p:spPr bwMode="auto">
              <a:xfrm flipH="1">
                <a:off x="1485206" y="3214266"/>
                <a:ext cx="209763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83" name="Line 45"/>
              <p:cNvSpPr>
                <a:spLocks noChangeShapeType="1"/>
              </p:cNvSpPr>
              <p:nvPr/>
            </p:nvSpPr>
            <p:spPr bwMode="auto">
              <a:xfrm flipV="1">
                <a:off x="1708725" y="2898354"/>
                <a:ext cx="276819" cy="29686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84" name="Line 46"/>
              <p:cNvSpPr>
                <a:spLocks noChangeShapeType="1"/>
              </p:cNvSpPr>
              <p:nvPr/>
            </p:nvSpPr>
            <p:spPr bwMode="auto">
              <a:xfrm flipV="1">
                <a:off x="1495523" y="2907879"/>
                <a:ext cx="575989" cy="70326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85" name="AutoShape 47"/>
              <p:cNvSpPr>
                <a:spLocks noChangeArrowheads="1"/>
              </p:cNvSpPr>
              <p:nvPr/>
            </p:nvSpPr>
            <p:spPr bwMode="auto">
              <a:xfrm>
                <a:off x="1579772" y="3419054"/>
                <a:ext cx="347313" cy="149225"/>
              </a:xfrm>
              <a:prstGeom prst="rtTriangle">
                <a:avLst/>
              </a:prstGeom>
              <a:solidFill>
                <a:srgbClr val="CCECF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ECFF"/>
                </a:extrusionClr>
              </a:sp3d>
            </p:spPr>
            <p:txBody>
              <a:bodyPr wrap="none" lIns="100787" tIns="50395" rIns="100787" bIns="50395" anchor="ctr">
                <a:flatTx/>
              </a:bodyPr>
              <a:lstStyle/>
              <a:p>
                <a:pPr>
                  <a:lnSpc>
                    <a:spcPct val="80000"/>
                  </a:lnSpc>
                  <a:spcBef>
                    <a:spcPct val="20000"/>
                  </a:spcBef>
                </a:pPr>
                <a:endParaRPr lang="ru-RU" sz="1985"/>
              </a:p>
            </p:txBody>
          </p:sp>
          <p:sp>
            <p:nvSpPr>
              <p:cNvPr id="86" name="Line 48"/>
              <p:cNvSpPr>
                <a:spLocks noChangeShapeType="1"/>
              </p:cNvSpPr>
              <p:nvPr/>
            </p:nvSpPr>
            <p:spPr bwMode="auto">
              <a:xfrm flipH="1">
                <a:off x="1175719" y="3279354"/>
                <a:ext cx="68775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87" name="Line 49"/>
              <p:cNvSpPr>
                <a:spLocks noChangeShapeType="1"/>
              </p:cNvSpPr>
              <p:nvPr/>
            </p:nvSpPr>
            <p:spPr bwMode="auto">
              <a:xfrm flipH="1">
                <a:off x="1033012" y="3279354"/>
                <a:ext cx="139269" cy="147638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88" name="Line 50"/>
              <p:cNvSpPr>
                <a:spLocks noChangeShapeType="1"/>
              </p:cNvSpPr>
              <p:nvPr/>
            </p:nvSpPr>
            <p:spPr bwMode="auto">
              <a:xfrm flipV="1">
                <a:off x="1241056" y="2907879"/>
                <a:ext cx="278538" cy="27781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 bwMode="auto">
              <a:xfrm>
                <a:off x="1339060" y="3036466"/>
                <a:ext cx="345594" cy="149225"/>
              </a:xfrm>
              <a:prstGeom prst="rect">
                <a:avLst/>
              </a:prstGeom>
              <a:solidFill>
                <a:srgbClr val="CCECF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ECFF"/>
                </a:extrusionClr>
              </a:sp3d>
            </p:spPr>
            <p:txBody>
              <a:bodyPr wrap="none" lIns="100787" tIns="50395" rIns="100787" bIns="50395" anchor="ctr">
                <a:flatTx/>
              </a:bodyPr>
              <a:lstStyle/>
              <a:p>
                <a:pPr>
                  <a:lnSpc>
                    <a:spcPct val="80000"/>
                  </a:lnSpc>
                  <a:spcBef>
                    <a:spcPct val="20000"/>
                  </a:spcBef>
                </a:pPr>
                <a:endParaRPr lang="ru-RU" sz="1985"/>
              </a:p>
            </p:txBody>
          </p:sp>
          <p:sp>
            <p:nvSpPr>
              <p:cNvPr id="90" name="Line 52"/>
              <p:cNvSpPr>
                <a:spLocks noChangeShapeType="1"/>
              </p:cNvSpPr>
              <p:nvPr/>
            </p:nvSpPr>
            <p:spPr bwMode="auto">
              <a:xfrm>
                <a:off x="1241056" y="3204741"/>
                <a:ext cx="139269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91" name="Rectangle 53"/>
              <p:cNvSpPr>
                <a:spLocks noChangeArrowheads="1"/>
              </p:cNvSpPr>
              <p:nvPr/>
            </p:nvSpPr>
            <p:spPr bwMode="auto">
              <a:xfrm rot="21449166">
                <a:off x="1194633" y="3331741"/>
                <a:ext cx="208044" cy="149225"/>
              </a:xfrm>
              <a:prstGeom prst="rect">
                <a:avLst/>
              </a:prstGeom>
              <a:solidFill>
                <a:srgbClr val="CCECF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ECFF"/>
                </a:extrusionClr>
              </a:sp3d>
            </p:spPr>
            <p:txBody>
              <a:bodyPr wrap="none" lIns="100787" tIns="50395" rIns="100787" bIns="50395" anchor="ctr">
                <a:flatTx/>
              </a:bodyPr>
              <a:lstStyle/>
              <a:p>
                <a:pPr algn="ctr" eaLnBrk="0" hangingPunct="0"/>
                <a:endParaRPr lang="ru-RU" sz="1985">
                  <a:solidFill>
                    <a:srgbClr val="000099"/>
                  </a:solidFill>
                </a:endParaRPr>
              </a:p>
            </p:txBody>
          </p:sp>
          <p:sp>
            <p:nvSpPr>
              <p:cNvPr id="92" name="Rectangle 54"/>
              <p:cNvSpPr>
                <a:spLocks noChangeArrowheads="1"/>
              </p:cNvSpPr>
              <p:nvPr/>
            </p:nvSpPr>
            <p:spPr bwMode="auto">
              <a:xfrm>
                <a:off x="1889259" y="3038054"/>
                <a:ext cx="137550" cy="222250"/>
              </a:xfrm>
              <a:prstGeom prst="rect">
                <a:avLst/>
              </a:prstGeom>
              <a:solidFill>
                <a:srgbClr val="CCECFF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ECFF"/>
                </a:extrusionClr>
              </a:sp3d>
            </p:spPr>
            <p:txBody>
              <a:bodyPr wrap="none" lIns="100787" tIns="50395" rIns="100787" bIns="50395" anchor="ctr">
                <a:flatTx/>
              </a:bodyPr>
              <a:lstStyle/>
              <a:p>
                <a:pPr>
                  <a:lnSpc>
                    <a:spcPct val="80000"/>
                  </a:lnSpc>
                  <a:spcBef>
                    <a:spcPct val="20000"/>
                  </a:spcBef>
                </a:pPr>
                <a:endParaRPr lang="ru-RU" sz="1985"/>
              </a:p>
            </p:txBody>
          </p:sp>
          <p:sp>
            <p:nvSpPr>
              <p:cNvPr id="93" name="Line 55"/>
              <p:cNvSpPr>
                <a:spLocks noChangeShapeType="1"/>
              </p:cNvSpPr>
              <p:nvPr/>
            </p:nvSpPr>
            <p:spPr bwMode="auto">
              <a:xfrm flipH="1">
                <a:off x="2081828" y="2980904"/>
                <a:ext cx="201166" cy="29845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94" name="Line 56"/>
              <p:cNvSpPr>
                <a:spLocks noChangeShapeType="1"/>
              </p:cNvSpPr>
              <p:nvPr/>
            </p:nvSpPr>
            <p:spPr bwMode="auto">
              <a:xfrm flipH="1">
                <a:off x="2193587" y="2987254"/>
                <a:ext cx="209763" cy="2952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95" name="Line 57"/>
              <p:cNvSpPr>
                <a:spLocks noChangeShapeType="1"/>
              </p:cNvSpPr>
              <p:nvPr/>
            </p:nvSpPr>
            <p:spPr bwMode="auto">
              <a:xfrm flipH="1" flipV="1">
                <a:off x="1786096" y="3268241"/>
                <a:ext cx="285416" cy="14288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96" name="Line 58"/>
              <p:cNvSpPr>
                <a:spLocks noChangeShapeType="1"/>
              </p:cNvSpPr>
              <p:nvPr/>
            </p:nvSpPr>
            <p:spPr bwMode="auto">
              <a:xfrm>
                <a:off x="1994140" y="3373016"/>
                <a:ext cx="555357" cy="73025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  <p:sp>
            <p:nvSpPr>
              <p:cNvPr id="97" name="AutoShape 59"/>
              <p:cNvSpPr>
                <a:spLocks noChangeArrowheads="1"/>
              </p:cNvSpPr>
              <p:nvPr/>
            </p:nvSpPr>
            <p:spPr bwMode="auto">
              <a:xfrm>
                <a:off x="2305347" y="2863429"/>
                <a:ext cx="208044" cy="444500"/>
              </a:xfrm>
              <a:prstGeom prst="can">
                <a:avLst>
                  <a:gd name="adj" fmla="val 57851"/>
                </a:avLst>
              </a:prstGeom>
              <a:solidFill>
                <a:srgbClr val="8CC0E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lIns="100787" tIns="50395" rIns="100787" bIns="50395" anchor="ctr"/>
              <a:lstStyle/>
              <a:p>
                <a:pPr>
                  <a:lnSpc>
                    <a:spcPct val="80000"/>
                  </a:lnSpc>
                  <a:spcBef>
                    <a:spcPct val="20000"/>
                  </a:spcBef>
                </a:pPr>
                <a:endParaRPr lang="ru-RU" sz="1985"/>
              </a:p>
            </p:txBody>
          </p:sp>
          <p:sp>
            <p:nvSpPr>
              <p:cNvPr id="98" name="Line 60"/>
              <p:cNvSpPr>
                <a:spLocks noChangeShapeType="1"/>
              </p:cNvSpPr>
              <p:nvPr/>
            </p:nvSpPr>
            <p:spPr bwMode="auto">
              <a:xfrm>
                <a:off x="2202184" y="3287291"/>
                <a:ext cx="555357" cy="7461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lIns="100787" tIns="50395" rIns="100787" bIns="50395" anchor="ctr"/>
              <a:lstStyle/>
              <a:p>
                <a:endParaRPr lang="ru-RU" sz="1985"/>
              </a:p>
            </p:txBody>
          </p:sp>
        </p:grpSp>
        <p:sp>
          <p:nvSpPr>
            <p:cNvPr id="99" name="AutoShape 61" descr="cadastral"/>
            <p:cNvSpPr>
              <a:spLocks noChangeArrowheads="1"/>
            </p:cNvSpPr>
            <p:nvPr/>
          </p:nvSpPr>
          <p:spPr bwMode="auto">
            <a:xfrm>
              <a:off x="5470277" y="120614"/>
              <a:ext cx="3210969" cy="1092419"/>
            </a:xfrm>
            <a:prstGeom prst="diamond">
              <a:avLst/>
            </a:prstGeom>
            <a:blipFill dpi="0" rotWithShape="0">
              <a:blip r:embed="rId14"/>
              <a:srcRect/>
              <a:stretch>
                <a:fillRect/>
              </a:stretch>
            </a:blipFill>
            <a:ln w="158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endParaRPr lang="ru-RU" sz="1985"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982" y="3106840"/>
            <a:ext cx="1499430" cy="149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6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042503" y="630364"/>
            <a:ext cx="2120908" cy="1825172"/>
          </a:xfrm>
          <a:prstGeom prst="rect">
            <a:avLst/>
          </a:prstGeom>
          <a:solidFill>
            <a:schemeClr val="accent2">
              <a:lumMod val="40000"/>
              <a:lumOff val="60000"/>
              <a:alpha val="45097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ru-RU" altLang="ru-RU" sz="3527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75"/>
          <p:cNvSpPr>
            <a:spLocks noChangeArrowheads="1"/>
          </p:cNvSpPr>
          <p:nvPr/>
        </p:nvSpPr>
        <p:spPr bwMode="auto">
          <a:xfrm>
            <a:off x="4151000" y="769972"/>
            <a:ext cx="1933666" cy="379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543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Фойдаланувчилар</a:t>
            </a:r>
          </a:p>
        </p:txBody>
      </p:sp>
      <p:sp>
        <p:nvSpPr>
          <p:cNvPr id="6" name="Rectangle 81"/>
          <p:cNvSpPr>
            <a:spLocks noChangeArrowheads="1"/>
          </p:cNvSpPr>
          <p:nvPr/>
        </p:nvSpPr>
        <p:spPr bwMode="auto">
          <a:xfrm>
            <a:off x="4151000" y="1212698"/>
            <a:ext cx="1933666" cy="10587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0" tIns="0" rIns="0" bIns="0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2000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543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Вазирлар Маҳкамаси,</a:t>
            </a:r>
          </a:p>
          <a:p>
            <a:pPr algn="ctr">
              <a:spcBef>
                <a:spcPct val="2000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543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 идоралар,</a:t>
            </a:r>
          </a:p>
          <a:p>
            <a:pPr algn="ctr">
              <a:spcBef>
                <a:spcPct val="2000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543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юридик шахслар 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5052209" y="2418402"/>
            <a:ext cx="0" cy="509229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ru-RU" sz="1984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 flipH="1" flipV="1">
            <a:off x="3703019" y="3620594"/>
            <a:ext cx="318486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ru-RU" sz="1984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 flipV="1">
            <a:off x="6163418" y="3620594"/>
            <a:ext cx="397233" cy="0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ru-RU" sz="1984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5052209" y="4969787"/>
            <a:ext cx="0" cy="332486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ru-RU" sz="1984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021509" y="2906627"/>
            <a:ext cx="2126159" cy="2054412"/>
          </a:xfrm>
          <a:prstGeom prst="rect">
            <a:avLst/>
          </a:prstGeom>
          <a:solidFill>
            <a:schemeClr val="accent6">
              <a:lumMod val="60000"/>
              <a:lumOff val="40000"/>
              <a:alpha val="69019"/>
            </a:schemeClr>
          </a:solidFill>
          <a:ln w="44450" cmpd="thickThin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uz-Cyrl-UZ" altLang="ru-RU" sz="1543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“Ергеодезкадастр” давлат қўмитаси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021508" y="5288273"/>
            <a:ext cx="2141907" cy="2143658"/>
          </a:xfrm>
          <a:prstGeom prst="rect">
            <a:avLst/>
          </a:prstGeom>
          <a:solidFill>
            <a:schemeClr val="accent2">
              <a:lumMod val="40000"/>
              <a:lumOff val="60000"/>
              <a:alpha val="45097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ru-RU" altLang="ru-RU" sz="3527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87851" y="605473"/>
            <a:ext cx="3294166" cy="68264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uz-Cyrl-UZ" altLang="ru-RU" sz="1323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 flipV="1">
            <a:off x="6163418" y="4255817"/>
            <a:ext cx="397233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 sz="1984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 flipV="1">
            <a:off x="3703018" y="4336313"/>
            <a:ext cx="309736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 sz="1984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64607" y="806720"/>
            <a:ext cx="3170166" cy="47072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Иқтисодиёт вазирлиги</a:t>
            </a: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464607" y="1429693"/>
            <a:ext cx="3170166" cy="47072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мулк қўмитаси</a:t>
            </a: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464607" y="2085500"/>
            <a:ext cx="3170166" cy="47072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солиқ қўмитаси</a:t>
            </a:r>
          </a:p>
        </p:txBody>
      </p:sp>
      <p:sp>
        <p:nvSpPr>
          <p:cNvPr id="31" name="Rectangle 33"/>
          <p:cNvSpPr>
            <a:spLocks noChangeArrowheads="1"/>
          </p:cNvSpPr>
          <p:nvPr/>
        </p:nvSpPr>
        <p:spPr bwMode="auto">
          <a:xfrm>
            <a:off x="465359" y="2697986"/>
            <a:ext cx="3170167" cy="30273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ФВВ</a:t>
            </a: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64606" y="3155610"/>
            <a:ext cx="3170167" cy="35346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Молия вазирлиги</a:t>
            </a:r>
          </a:p>
        </p:txBody>
      </p:sp>
      <p:sp>
        <p:nvSpPr>
          <p:cNvPr id="41" name="Rectangle 45"/>
          <p:cNvSpPr>
            <a:spLocks noChangeArrowheads="1"/>
          </p:cNvSpPr>
          <p:nvPr/>
        </p:nvSpPr>
        <p:spPr bwMode="auto">
          <a:xfrm>
            <a:off x="466168" y="4867997"/>
            <a:ext cx="3170167" cy="47072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ru-RU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“Ўзстандарт” Агентлиги</a:t>
            </a:r>
          </a:p>
        </p:txBody>
      </p:sp>
      <p:sp>
        <p:nvSpPr>
          <p:cNvPr id="46" name="Rectangle 51"/>
          <p:cNvSpPr>
            <a:spLocks noChangeArrowheads="1"/>
          </p:cNvSpPr>
          <p:nvPr/>
        </p:nvSpPr>
        <p:spPr bwMode="auto">
          <a:xfrm>
            <a:off x="459430" y="5441487"/>
            <a:ext cx="3166761" cy="47072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Давлат статистика қўмитаси     </a:t>
            </a:r>
          </a:p>
        </p:txBody>
      </p:sp>
      <p:sp>
        <p:nvSpPr>
          <p:cNvPr id="51" name="Rectangle 57"/>
          <p:cNvSpPr>
            <a:spLocks noChangeArrowheads="1"/>
          </p:cNvSpPr>
          <p:nvPr/>
        </p:nvSpPr>
        <p:spPr bwMode="auto">
          <a:xfrm>
            <a:off x="443511" y="6020730"/>
            <a:ext cx="3166761" cy="132119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endParaRPr lang="uz-Cyrl-UZ" altLang="ru-RU" sz="1764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Вазирликлар ва </a:t>
            </a:r>
            <a:endParaRPr lang="uz-Cyrl-UZ" altLang="ru-RU" sz="1764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uz-Cyrl-UZ" altLang="ru-RU" sz="1764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доралар</a:t>
            </a:r>
            <a:endParaRPr lang="uz-Cyrl-UZ" altLang="ru-RU" sz="1764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63"/>
          <p:cNvSpPr>
            <a:spLocks noChangeArrowheads="1"/>
          </p:cNvSpPr>
          <p:nvPr/>
        </p:nvSpPr>
        <p:spPr bwMode="auto">
          <a:xfrm>
            <a:off x="463320" y="3661983"/>
            <a:ext cx="3170166" cy="43135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ИИВ</a:t>
            </a:r>
          </a:p>
        </p:txBody>
      </p:sp>
      <p:sp>
        <p:nvSpPr>
          <p:cNvPr id="61" name="Rectangle 69"/>
          <p:cNvSpPr>
            <a:spLocks noChangeArrowheads="1"/>
          </p:cNvSpPr>
          <p:nvPr/>
        </p:nvSpPr>
        <p:spPr bwMode="auto">
          <a:xfrm>
            <a:off x="457727" y="4253989"/>
            <a:ext cx="3170167" cy="47073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764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Соғлиқни сақлаш вазирлиги</a:t>
            </a:r>
          </a:p>
        </p:txBody>
      </p:sp>
      <p:sp>
        <p:nvSpPr>
          <p:cNvPr id="74" name="Rectangle 87"/>
          <p:cNvSpPr>
            <a:spLocks noChangeArrowheads="1"/>
          </p:cNvSpPr>
          <p:nvPr/>
        </p:nvSpPr>
        <p:spPr bwMode="auto">
          <a:xfrm>
            <a:off x="4135492" y="3445122"/>
            <a:ext cx="1933666" cy="7909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543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ДКЯТ Республика ахборот-таҳлил маркази</a:t>
            </a:r>
          </a:p>
        </p:txBody>
      </p:sp>
      <p:sp>
        <p:nvSpPr>
          <p:cNvPr id="79" name="Rectangle 93"/>
          <p:cNvSpPr>
            <a:spLocks noChangeArrowheads="1"/>
          </p:cNvSpPr>
          <p:nvPr/>
        </p:nvSpPr>
        <p:spPr bwMode="auto">
          <a:xfrm>
            <a:off x="4135492" y="4300511"/>
            <a:ext cx="1933666" cy="5530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543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ДКЯТ минтақавий марказлари</a:t>
            </a:r>
          </a:p>
        </p:txBody>
      </p:sp>
      <p:sp>
        <p:nvSpPr>
          <p:cNvPr id="84" name="Rectangle 99"/>
          <p:cNvSpPr>
            <a:spLocks noChangeArrowheads="1"/>
          </p:cNvSpPr>
          <p:nvPr/>
        </p:nvSpPr>
        <p:spPr bwMode="auto">
          <a:xfrm>
            <a:off x="4100250" y="5526264"/>
            <a:ext cx="1984416" cy="3272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543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Фойдаланувчилар</a:t>
            </a:r>
          </a:p>
        </p:txBody>
      </p:sp>
      <p:sp>
        <p:nvSpPr>
          <p:cNvPr id="89" name="Rectangle 105"/>
          <p:cNvSpPr>
            <a:spLocks noChangeArrowheads="1"/>
          </p:cNvSpPr>
          <p:nvPr/>
        </p:nvSpPr>
        <p:spPr bwMode="auto">
          <a:xfrm>
            <a:off x="4100250" y="6002243"/>
            <a:ext cx="1984416" cy="132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SzPct val="65000"/>
              <a:buFont typeface="Wingdings" panose="05000000000000000000" pitchFamily="2" charset="2"/>
              <a:buNone/>
            </a:pPr>
            <a:r>
              <a:rPr lang="uz-Cyrl-UZ" altLang="ru-RU" sz="1543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Маҳаллий давлат ҳокимияти органлари, юридик ва жисмоний шахслар</a:t>
            </a:r>
          </a:p>
        </p:txBody>
      </p:sp>
      <p:sp>
        <p:nvSpPr>
          <p:cNvPr id="94" name="Скругленный прямоугольник 2"/>
          <p:cNvSpPr>
            <a:spLocks noChangeArrowheads="1"/>
          </p:cNvSpPr>
          <p:nvPr/>
        </p:nvSpPr>
        <p:spPr bwMode="auto">
          <a:xfrm>
            <a:off x="387851" y="63620"/>
            <a:ext cx="12715767" cy="47773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32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uz-Cyrl-UZ" altLang="ru-RU" sz="26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КАДАСТРЛАРИ ЯГОНА ТИЗИМИНИ ЮРИТИШ СХЕМАСИ</a:t>
            </a:r>
            <a:endParaRPr lang="ru-RU" altLang="ru-RU" sz="2645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5" name="Группа 1"/>
          <p:cNvGrpSpPr>
            <a:grpSpLocks/>
          </p:cNvGrpSpPr>
          <p:nvPr/>
        </p:nvGrpSpPr>
        <p:grpSpPr bwMode="auto">
          <a:xfrm>
            <a:off x="6565899" y="612477"/>
            <a:ext cx="6537719" cy="6818121"/>
            <a:chOff x="4432300" y="504825"/>
            <a:chExt cx="4603750" cy="6229865"/>
          </a:xfrm>
        </p:grpSpPr>
        <p:sp>
          <p:nvSpPr>
            <p:cNvPr id="115" name="Text Box 412"/>
            <p:cNvSpPr txBox="1">
              <a:spLocks noChangeArrowheads="1"/>
            </p:cNvSpPr>
            <p:nvPr/>
          </p:nvSpPr>
          <p:spPr bwMode="auto">
            <a:xfrm>
              <a:off x="5364163" y="504825"/>
              <a:ext cx="3168650" cy="30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uz-Cyrl-UZ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 а в л а т       </a:t>
              </a:r>
              <a:r>
                <a:rPr lang="ru-RU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к</a:t>
              </a:r>
              <a:r>
                <a:rPr lang="uz-Cyrl-UZ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uz-Cyrl-UZ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</a:t>
              </a:r>
              <a:r>
                <a:rPr lang="uz-Cyrl-UZ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uz-Cyrl-UZ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</a:t>
              </a:r>
              <a:r>
                <a:rPr lang="uz-Cyrl-UZ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</a:t>
              </a:r>
              <a:r>
                <a:rPr lang="uz-Cyrl-UZ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</a:t>
              </a:r>
              <a:r>
                <a:rPr lang="uz-Cyrl-UZ" altLang="ru-RU" sz="1543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л а р и</a:t>
              </a:r>
              <a:endParaRPr lang="ru-RU" altLang="ru-RU" sz="1543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 Box 14"/>
            <p:cNvSpPr txBox="1">
              <a:spLocks noChangeArrowheads="1"/>
            </p:cNvSpPr>
            <p:nvPr/>
          </p:nvSpPr>
          <p:spPr bwMode="auto">
            <a:xfrm>
              <a:off x="4432300" y="541852"/>
              <a:ext cx="4603750" cy="6192838"/>
            </a:xfrm>
            <a:prstGeom prst="rect">
              <a:avLst/>
            </a:prstGeom>
            <a:solidFill>
              <a:srgbClr val="006600">
                <a:alpha val="38039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altLang="ru-RU" sz="3968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7" name="Группа 260"/>
            <p:cNvGrpSpPr>
              <a:grpSpLocks/>
            </p:cNvGrpSpPr>
            <p:nvPr/>
          </p:nvGrpSpPr>
          <p:grpSpPr bwMode="auto">
            <a:xfrm>
              <a:off x="4500563" y="813145"/>
              <a:ext cx="2143124" cy="334963"/>
              <a:chOff x="4500563" y="813146"/>
              <a:chExt cx="2143124" cy="334963"/>
            </a:xfrm>
          </p:grpSpPr>
          <p:sp>
            <p:nvSpPr>
              <p:cNvPr id="290" name="Rectangle 111"/>
              <p:cNvSpPr>
                <a:spLocks noChangeArrowheads="1"/>
              </p:cNvSpPr>
              <p:nvPr/>
            </p:nvSpPr>
            <p:spPr bwMode="auto">
              <a:xfrm>
                <a:off x="4500563" y="813146"/>
                <a:ext cx="1071562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Ер кадастри</a:t>
                </a:r>
              </a:p>
            </p:txBody>
          </p:sp>
          <p:sp>
            <p:nvSpPr>
              <p:cNvPr id="291" name="Rectangle 112"/>
              <p:cNvSpPr>
                <a:spLocks noChangeArrowheads="1"/>
              </p:cNvSpPr>
              <p:nvPr/>
            </p:nvSpPr>
            <p:spPr bwMode="auto">
              <a:xfrm>
                <a:off x="5572126" y="813146"/>
                <a:ext cx="1071561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“Ергеодезкадастр” давлат қўмитаси</a:t>
                </a:r>
              </a:p>
            </p:txBody>
          </p:sp>
        </p:grpSp>
        <p:grpSp>
          <p:nvGrpSpPr>
            <p:cNvPr id="98" name="Группа 261"/>
            <p:cNvGrpSpPr>
              <a:grpSpLocks/>
            </p:cNvGrpSpPr>
            <p:nvPr/>
          </p:nvGrpSpPr>
          <p:grpSpPr bwMode="auto">
            <a:xfrm>
              <a:off x="4500563" y="1226803"/>
              <a:ext cx="2143124" cy="823914"/>
              <a:chOff x="4500563" y="1226804"/>
              <a:chExt cx="2143124" cy="823914"/>
            </a:xfrm>
          </p:grpSpPr>
          <p:sp>
            <p:nvSpPr>
              <p:cNvPr id="283" name="Rectangle 119"/>
              <p:cNvSpPr>
                <a:spLocks noChangeArrowheads="1"/>
              </p:cNvSpPr>
              <p:nvPr/>
            </p:nvSpPr>
            <p:spPr bwMode="auto">
              <a:xfrm>
                <a:off x="4500563" y="1226805"/>
                <a:ext cx="1071562" cy="8239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Конлар, фойдали қазилмалар ва техноген ҳосилаларнинг юзага чиқиш ҳоллари</a:t>
                </a:r>
              </a:p>
            </p:txBody>
          </p:sp>
          <p:sp>
            <p:nvSpPr>
              <p:cNvPr id="284" name="Rectangle 120"/>
              <p:cNvSpPr>
                <a:spLocks noChangeArrowheads="1"/>
              </p:cNvSpPr>
              <p:nvPr/>
            </p:nvSpPr>
            <p:spPr bwMode="auto">
              <a:xfrm>
                <a:off x="5572126" y="1226804"/>
                <a:ext cx="1071561" cy="8239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endParaRPr lang="uz-Cyrl-UZ" altLang="ru-RU" sz="992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endParaRPr lang="uz-Cyrl-UZ" altLang="ru-RU" sz="55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Давлат геология қўмитаси</a:t>
                </a:r>
              </a:p>
            </p:txBody>
          </p:sp>
        </p:grpSp>
        <p:sp>
          <p:nvSpPr>
            <p:cNvPr id="277" name="Rectangle 147"/>
            <p:cNvSpPr>
              <a:spLocks noChangeArrowheads="1"/>
            </p:cNvSpPr>
            <p:nvPr/>
          </p:nvSpPr>
          <p:spPr bwMode="auto">
            <a:xfrm>
              <a:off x="4507957" y="3417172"/>
              <a:ext cx="1079500" cy="3021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SzPct val="65000"/>
                <a:buFont typeface="Wingdings" panose="05000000000000000000" pitchFamily="2" charset="2"/>
                <a:buNone/>
              </a:pPr>
              <a:r>
                <a:rPr lang="uz-Cyrl-UZ" altLang="ru-RU" sz="11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Ҳайвонот дунёси</a:t>
              </a:r>
            </a:p>
          </p:txBody>
        </p:sp>
        <p:grpSp>
          <p:nvGrpSpPr>
            <p:cNvPr id="100" name="Группа 265"/>
            <p:cNvGrpSpPr>
              <a:grpSpLocks/>
            </p:cNvGrpSpPr>
            <p:nvPr/>
          </p:nvGrpSpPr>
          <p:grpSpPr bwMode="auto">
            <a:xfrm>
              <a:off x="4519189" y="4595280"/>
              <a:ext cx="2141525" cy="334964"/>
              <a:chOff x="4519189" y="4595281"/>
              <a:chExt cx="2141525" cy="334964"/>
            </a:xfrm>
          </p:grpSpPr>
          <p:sp>
            <p:nvSpPr>
              <p:cNvPr id="269" name="Rectangle 139"/>
              <p:cNvSpPr>
                <a:spLocks noChangeArrowheads="1"/>
              </p:cNvSpPr>
              <p:nvPr/>
            </p:nvSpPr>
            <p:spPr bwMode="auto">
              <a:xfrm>
                <a:off x="4519189" y="4595282"/>
                <a:ext cx="1079500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algn="ctr">
                  <a:spcBef>
                    <a:spcPct val="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Ўрмон кадастри</a:t>
                </a:r>
              </a:p>
            </p:txBody>
          </p:sp>
          <p:sp>
            <p:nvSpPr>
              <p:cNvPr id="270" name="Rectangle 140"/>
              <p:cNvSpPr>
                <a:spLocks noChangeArrowheads="1"/>
              </p:cNvSpPr>
              <p:nvPr/>
            </p:nvSpPr>
            <p:spPr bwMode="auto">
              <a:xfrm>
                <a:off x="5593914" y="4595281"/>
                <a:ext cx="1066800" cy="33341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algn="ctr">
                  <a:spcBef>
                    <a:spcPct val="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Қишлоқ ва сув хўж. вазирлиги</a:t>
                </a:r>
              </a:p>
            </p:txBody>
          </p:sp>
        </p:grpSp>
        <p:grpSp>
          <p:nvGrpSpPr>
            <p:cNvPr id="101" name="Группа 262"/>
            <p:cNvGrpSpPr>
              <a:grpSpLocks/>
            </p:cNvGrpSpPr>
            <p:nvPr/>
          </p:nvGrpSpPr>
          <p:grpSpPr bwMode="auto">
            <a:xfrm>
              <a:off x="4500563" y="2107814"/>
              <a:ext cx="2143124" cy="885829"/>
              <a:chOff x="4500563" y="2107815"/>
              <a:chExt cx="2143124" cy="885829"/>
            </a:xfrm>
          </p:grpSpPr>
          <p:sp>
            <p:nvSpPr>
              <p:cNvPr id="258" name="Rectangle 127"/>
              <p:cNvSpPr>
                <a:spLocks noChangeArrowheads="1"/>
              </p:cNvSpPr>
              <p:nvPr/>
            </p:nvSpPr>
            <p:spPr bwMode="auto">
              <a:xfrm>
                <a:off x="4500563" y="2107815"/>
                <a:ext cx="1071562" cy="8858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Сув кадастри</a:t>
                </a:r>
              </a:p>
            </p:txBody>
          </p:sp>
          <p:sp>
            <p:nvSpPr>
              <p:cNvPr id="259" name="Rectangle 128"/>
              <p:cNvSpPr>
                <a:spLocks noChangeArrowheads="1"/>
              </p:cNvSpPr>
              <p:nvPr/>
            </p:nvSpPr>
            <p:spPr bwMode="auto">
              <a:xfrm>
                <a:off x="5572126" y="2107815"/>
                <a:ext cx="1071561" cy="2159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Ўзгидромет</a:t>
                </a:r>
              </a:p>
            </p:txBody>
          </p:sp>
          <p:sp>
            <p:nvSpPr>
              <p:cNvPr id="260" name="Rectangle 129"/>
              <p:cNvSpPr>
                <a:spLocks noChangeArrowheads="1"/>
              </p:cNvSpPr>
              <p:nvPr/>
            </p:nvSpPr>
            <p:spPr bwMode="auto">
              <a:xfrm>
                <a:off x="5572126" y="2323716"/>
                <a:ext cx="1071561" cy="33496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Давлат геология қўмитаси</a:t>
                </a:r>
              </a:p>
            </p:txBody>
          </p:sp>
          <p:sp>
            <p:nvSpPr>
              <p:cNvPr id="261" name="Rectangle 130"/>
              <p:cNvSpPr>
                <a:spLocks noChangeArrowheads="1"/>
              </p:cNvSpPr>
              <p:nvPr/>
            </p:nvSpPr>
            <p:spPr bwMode="auto">
              <a:xfrm>
                <a:off x="5572126" y="2658681"/>
                <a:ext cx="1071561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Қишлоқ ва сув хўж.вазирлиги</a:t>
                </a:r>
              </a:p>
            </p:txBody>
          </p:sp>
        </p:grpSp>
        <p:sp>
          <p:nvSpPr>
            <p:cNvPr id="252" name="Rectangle 171"/>
            <p:cNvSpPr>
              <a:spLocks noChangeArrowheads="1"/>
            </p:cNvSpPr>
            <p:nvPr/>
          </p:nvSpPr>
          <p:spPr bwMode="auto">
            <a:xfrm>
              <a:off x="4507957" y="3047383"/>
              <a:ext cx="1079500" cy="3697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SzPct val="65000"/>
                <a:buFont typeface="Wingdings" panose="05000000000000000000" pitchFamily="2" charset="2"/>
                <a:buNone/>
              </a:pPr>
              <a:r>
                <a:rPr lang="uz-Cyrl-UZ" altLang="ru-RU" sz="11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Ўсимлик дунёси</a:t>
              </a:r>
            </a:p>
          </p:txBody>
        </p:sp>
        <p:grpSp>
          <p:nvGrpSpPr>
            <p:cNvPr id="103" name="Группа 268"/>
            <p:cNvGrpSpPr>
              <a:grpSpLocks/>
            </p:cNvGrpSpPr>
            <p:nvPr/>
          </p:nvGrpSpPr>
          <p:grpSpPr bwMode="auto">
            <a:xfrm>
              <a:off x="4519189" y="5403567"/>
              <a:ext cx="2143123" cy="334963"/>
              <a:chOff x="4519189" y="5403568"/>
              <a:chExt cx="2143123" cy="334963"/>
            </a:xfrm>
          </p:grpSpPr>
          <p:sp>
            <p:nvSpPr>
              <p:cNvPr id="244" name="Rectangle 163"/>
              <p:cNvSpPr>
                <a:spLocks noChangeArrowheads="1"/>
              </p:cNvSpPr>
              <p:nvPr/>
            </p:nvSpPr>
            <p:spPr bwMode="auto">
              <a:xfrm>
                <a:off x="4519189" y="5403568"/>
                <a:ext cx="1071562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Шаҳарсозлик</a:t>
                </a:r>
              </a:p>
            </p:txBody>
          </p:sp>
          <p:sp>
            <p:nvSpPr>
              <p:cNvPr id="245" name="Rectangle 164"/>
              <p:cNvSpPr>
                <a:spLocks noChangeArrowheads="1"/>
              </p:cNvSpPr>
              <p:nvPr/>
            </p:nvSpPr>
            <p:spPr bwMode="auto">
              <a:xfrm>
                <a:off x="5590750" y="5403568"/>
                <a:ext cx="1071562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“Давархитектқурилиш” қўмитаси</a:t>
                </a:r>
              </a:p>
            </p:txBody>
          </p:sp>
        </p:grpSp>
        <p:grpSp>
          <p:nvGrpSpPr>
            <p:cNvPr id="104" name="Группа 279"/>
            <p:cNvGrpSpPr>
              <a:grpSpLocks/>
            </p:cNvGrpSpPr>
            <p:nvPr/>
          </p:nvGrpSpPr>
          <p:grpSpPr bwMode="auto">
            <a:xfrm>
              <a:off x="6804024" y="6230090"/>
              <a:ext cx="2188338" cy="438998"/>
              <a:chOff x="6804024" y="6230091"/>
              <a:chExt cx="2188338" cy="438998"/>
            </a:xfrm>
          </p:grpSpPr>
          <p:sp>
            <p:nvSpPr>
              <p:cNvPr id="237" name="Rectangle 191"/>
              <p:cNvSpPr>
                <a:spLocks noChangeArrowheads="1"/>
              </p:cNvSpPr>
              <p:nvPr/>
            </p:nvSpPr>
            <p:spPr bwMode="auto">
              <a:xfrm>
                <a:off x="6804024" y="6230091"/>
                <a:ext cx="1096800" cy="4389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lIns="99208" tIns="51588" rIns="99208" bIns="51588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Маданий мерос объектлри</a:t>
                </a:r>
              </a:p>
            </p:txBody>
          </p:sp>
          <p:sp>
            <p:nvSpPr>
              <p:cNvPr id="238" name="Rectangle 192"/>
              <p:cNvSpPr>
                <a:spLocks noChangeArrowheads="1"/>
              </p:cNvSpPr>
              <p:nvPr/>
            </p:nvSpPr>
            <p:spPr bwMode="auto">
              <a:xfrm>
                <a:off x="7892061" y="6230091"/>
                <a:ext cx="1100301" cy="4389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lIns="99208" tIns="51588" rIns="99208" bIns="51588"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Маданият ва спорт ишлари вазирлиги</a:t>
                </a:r>
              </a:p>
            </p:txBody>
          </p:sp>
        </p:grpSp>
        <p:grpSp>
          <p:nvGrpSpPr>
            <p:cNvPr id="105" name="Группа 271"/>
            <p:cNvGrpSpPr>
              <a:grpSpLocks/>
            </p:cNvGrpSpPr>
            <p:nvPr/>
          </p:nvGrpSpPr>
          <p:grpSpPr bwMode="auto">
            <a:xfrm>
              <a:off x="6804010" y="1271686"/>
              <a:ext cx="2197100" cy="360363"/>
              <a:chOff x="6804010" y="1271687"/>
              <a:chExt cx="2197100" cy="360363"/>
            </a:xfrm>
          </p:grpSpPr>
          <p:sp>
            <p:nvSpPr>
              <p:cNvPr id="229" name="Rectangle 199"/>
              <p:cNvSpPr>
                <a:spLocks noChangeArrowheads="1"/>
              </p:cNvSpPr>
              <p:nvPr/>
            </p:nvSpPr>
            <p:spPr bwMode="auto">
              <a:xfrm>
                <a:off x="6804010" y="1271687"/>
                <a:ext cx="1096799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Автомобиль йўллари</a:t>
                </a:r>
              </a:p>
            </p:txBody>
          </p:sp>
          <p:sp>
            <p:nvSpPr>
              <p:cNvPr id="230" name="Rectangle 200"/>
              <p:cNvSpPr>
                <a:spLocks noChangeArrowheads="1"/>
              </p:cNvSpPr>
              <p:nvPr/>
            </p:nvSpPr>
            <p:spPr bwMode="auto">
              <a:xfrm>
                <a:off x="7900824" y="1271687"/>
                <a:ext cx="1100286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“Ўзавтойўл” АК</a:t>
                </a:r>
              </a:p>
            </p:txBody>
          </p:sp>
        </p:grpSp>
        <p:grpSp>
          <p:nvGrpSpPr>
            <p:cNvPr id="106" name="Группа 272"/>
            <p:cNvGrpSpPr>
              <a:grpSpLocks/>
            </p:cNvGrpSpPr>
            <p:nvPr/>
          </p:nvGrpSpPr>
          <p:grpSpPr bwMode="auto">
            <a:xfrm>
              <a:off x="6804010" y="1741858"/>
              <a:ext cx="2197100" cy="357189"/>
              <a:chOff x="6804010" y="1741859"/>
              <a:chExt cx="2197100" cy="357189"/>
            </a:xfrm>
          </p:grpSpPr>
          <p:sp>
            <p:nvSpPr>
              <p:cNvPr id="223" name="Rectangle 207"/>
              <p:cNvSpPr>
                <a:spLocks noChangeArrowheads="1"/>
              </p:cNvSpPr>
              <p:nvPr/>
            </p:nvSpPr>
            <p:spPr bwMode="auto">
              <a:xfrm>
                <a:off x="6804010" y="1741861"/>
                <a:ext cx="1108075" cy="3571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Темир йўллари</a:t>
                </a:r>
              </a:p>
            </p:txBody>
          </p:sp>
          <p:sp>
            <p:nvSpPr>
              <p:cNvPr id="224" name="Rectangle 208"/>
              <p:cNvSpPr>
                <a:spLocks noChangeArrowheads="1"/>
              </p:cNvSpPr>
              <p:nvPr/>
            </p:nvSpPr>
            <p:spPr bwMode="auto">
              <a:xfrm>
                <a:off x="7912085" y="1741859"/>
                <a:ext cx="1089025" cy="35718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“Ўзбекистон темир йўллари” АЖ</a:t>
                </a:r>
              </a:p>
            </p:txBody>
          </p:sp>
        </p:grpSp>
        <p:grpSp>
          <p:nvGrpSpPr>
            <p:cNvPr id="107" name="Группа 273"/>
            <p:cNvGrpSpPr>
              <a:grpSpLocks/>
            </p:cNvGrpSpPr>
            <p:nvPr/>
          </p:nvGrpSpPr>
          <p:grpSpPr bwMode="auto">
            <a:xfrm>
              <a:off x="6804010" y="2204927"/>
              <a:ext cx="2197100" cy="360363"/>
              <a:chOff x="6804010" y="2204928"/>
              <a:chExt cx="2197100" cy="360363"/>
            </a:xfrm>
          </p:grpSpPr>
          <p:sp>
            <p:nvSpPr>
              <p:cNvPr id="215" name="Rectangle 215"/>
              <p:cNvSpPr>
                <a:spLocks noChangeArrowheads="1"/>
              </p:cNvSpPr>
              <p:nvPr/>
            </p:nvSpPr>
            <p:spPr bwMode="auto">
              <a:xfrm>
                <a:off x="6804010" y="2204928"/>
                <a:ext cx="1108075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Етказиб бериш қуврлари</a:t>
                </a:r>
              </a:p>
            </p:txBody>
          </p:sp>
          <p:sp>
            <p:nvSpPr>
              <p:cNvPr id="216" name="Rectangle 216"/>
              <p:cNvSpPr>
                <a:spLocks noChangeArrowheads="1"/>
              </p:cNvSpPr>
              <p:nvPr/>
            </p:nvSpPr>
            <p:spPr bwMode="auto">
              <a:xfrm>
                <a:off x="7912085" y="2204928"/>
                <a:ext cx="1089025" cy="3603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“Ўзбекнефтгаз” МХК</a:t>
                </a:r>
              </a:p>
            </p:txBody>
          </p:sp>
        </p:grpSp>
        <p:grpSp>
          <p:nvGrpSpPr>
            <p:cNvPr id="108" name="Группа 274"/>
            <p:cNvGrpSpPr>
              <a:grpSpLocks/>
            </p:cNvGrpSpPr>
            <p:nvPr/>
          </p:nvGrpSpPr>
          <p:grpSpPr bwMode="auto">
            <a:xfrm>
              <a:off x="6804010" y="2692868"/>
              <a:ext cx="2197100" cy="457200"/>
              <a:chOff x="6804010" y="2692869"/>
              <a:chExt cx="2197100" cy="457200"/>
            </a:xfrm>
          </p:grpSpPr>
          <p:sp>
            <p:nvSpPr>
              <p:cNvPr id="209" name="Rectangle 224"/>
              <p:cNvSpPr>
                <a:spLocks noChangeArrowheads="1"/>
              </p:cNvSpPr>
              <p:nvPr/>
            </p:nvSpPr>
            <p:spPr bwMode="auto">
              <a:xfrm>
                <a:off x="7912085" y="2692869"/>
                <a:ext cx="1089025" cy="4572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</a:ln>
              <a:extLst/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 typeface="Wingdings" panose="05000000000000000000" pitchFamily="2" charset="2"/>
                  <a:buNone/>
                  <a:defRPr/>
                </a:pPr>
                <a:r>
                  <a:rPr lang="uz-Cyrl-UZ" sz="88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Times New Roman" panose="02020603050405020304" pitchFamily="18" charset="0"/>
                  </a:rPr>
                  <a:t>Ахборот технологиялари ва коммуникацияларини ривожлантириш вазирлиги</a:t>
                </a:r>
              </a:p>
            </p:txBody>
          </p:sp>
          <p:sp>
            <p:nvSpPr>
              <p:cNvPr id="208" name="Rectangle 223"/>
              <p:cNvSpPr>
                <a:spLocks noChangeArrowheads="1"/>
              </p:cNvSpPr>
              <p:nvPr/>
            </p:nvSpPr>
            <p:spPr bwMode="auto">
              <a:xfrm>
                <a:off x="6804010" y="2692869"/>
                <a:ext cx="1108075" cy="4572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Алоқа объектлари</a:t>
                </a:r>
              </a:p>
            </p:txBody>
          </p:sp>
        </p:grpSp>
        <p:grpSp>
          <p:nvGrpSpPr>
            <p:cNvPr id="109" name="Группа 275"/>
            <p:cNvGrpSpPr>
              <a:grpSpLocks/>
            </p:cNvGrpSpPr>
            <p:nvPr/>
          </p:nvGrpSpPr>
          <p:grpSpPr bwMode="auto">
            <a:xfrm>
              <a:off x="6804010" y="3280835"/>
              <a:ext cx="2197100" cy="354014"/>
              <a:chOff x="6804010" y="3280836"/>
              <a:chExt cx="2197100" cy="354014"/>
            </a:xfrm>
          </p:grpSpPr>
          <p:sp>
            <p:nvSpPr>
              <p:cNvPr id="201" name="Rectangle 231"/>
              <p:cNvSpPr>
                <a:spLocks noChangeArrowheads="1"/>
              </p:cNvSpPr>
              <p:nvPr/>
            </p:nvSpPr>
            <p:spPr bwMode="auto">
              <a:xfrm>
                <a:off x="6804010" y="3280837"/>
                <a:ext cx="1108075" cy="3540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Энергетика объектлари</a:t>
                </a:r>
              </a:p>
            </p:txBody>
          </p:sp>
          <p:sp>
            <p:nvSpPr>
              <p:cNvPr id="202" name="Rectangle 232"/>
              <p:cNvSpPr>
                <a:spLocks noChangeArrowheads="1"/>
              </p:cNvSpPr>
              <p:nvPr/>
            </p:nvSpPr>
            <p:spPr bwMode="auto">
              <a:xfrm>
                <a:off x="7912085" y="3280836"/>
                <a:ext cx="1089025" cy="3540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“Ўзбекэнерго” АЖ</a:t>
                </a:r>
              </a:p>
            </p:txBody>
          </p:sp>
        </p:grpSp>
        <p:grpSp>
          <p:nvGrpSpPr>
            <p:cNvPr id="110" name="Группа 276"/>
            <p:cNvGrpSpPr>
              <a:grpSpLocks/>
            </p:cNvGrpSpPr>
            <p:nvPr/>
          </p:nvGrpSpPr>
          <p:grpSpPr bwMode="auto">
            <a:xfrm>
              <a:off x="4509605" y="3048275"/>
              <a:ext cx="2141477" cy="1448371"/>
              <a:chOff x="4509605" y="3048276"/>
              <a:chExt cx="2141477" cy="1448371"/>
            </a:xfrm>
          </p:grpSpPr>
          <p:sp>
            <p:nvSpPr>
              <p:cNvPr id="194" name="Rectangle 239"/>
              <p:cNvSpPr>
                <a:spLocks noChangeArrowheads="1"/>
              </p:cNvSpPr>
              <p:nvPr/>
            </p:nvSpPr>
            <p:spPr bwMode="auto">
              <a:xfrm>
                <a:off x="4509605" y="4039446"/>
                <a:ext cx="1081087" cy="4572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Чиқинд. кўмиш ва утилизация қилиш жойлари </a:t>
                </a:r>
              </a:p>
            </p:txBody>
          </p:sp>
          <p:sp>
            <p:nvSpPr>
              <p:cNvPr id="195" name="Rectangle 240"/>
              <p:cNvSpPr>
                <a:spLocks noChangeArrowheads="1"/>
              </p:cNvSpPr>
              <p:nvPr/>
            </p:nvSpPr>
            <p:spPr bwMode="auto">
              <a:xfrm>
                <a:off x="5579521" y="3048276"/>
                <a:ext cx="1071561" cy="144837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Табиатни муҳофаза қилиш Давлат қўмитаси</a:t>
                </a:r>
              </a:p>
            </p:txBody>
          </p:sp>
        </p:grpSp>
        <p:grpSp>
          <p:nvGrpSpPr>
            <p:cNvPr id="111" name="Группа 277"/>
            <p:cNvGrpSpPr>
              <a:grpSpLocks/>
            </p:cNvGrpSpPr>
            <p:nvPr/>
          </p:nvGrpSpPr>
          <p:grpSpPr bwMode="auto">
            <a:xfrm>
              <a:off x="6805873" y="3762662"/>
              <a:ext cx="2190323" cy="839788"/>
              <a:chOff x="6805873" y="3762663"/>
              <a:chExt cx="2190323" cy="839788"/>
            </a:xfrm>
          </p:grpSpPr>
          <p:sp>
            <p:nvSpPr>
              <p:cNvPr id="184" name="Rectangle 247"/>
              <p:cNvSpPr>
                <a:spLocks noChangeArrowheads="1"/>
              </p:cNvSpPr>
              <p:nvPr/>
            </p:nvSpPr>
            <p:spPr bwMode="auto">
              <a:xfrm>
                <a:off x="6805873" y="3762663"/>
                <a:ext cx="1104364" cy="83978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Табиий хавф юқори бўлган зоналар</a:t>
                </a:r>
              </a:p>
            </p:txBody>
          </p:sp>
          <p:sp>
            <p:nvSpPr>
              <p:cNvPr id="185" name="Rectangle 248"/>
              <p:cNvSpPr>
                <a:spLocks noChangeArrowheads="1"/>
              </p:cNvSpPr>
              <p:nvPr/>
            </p:nvSpPr>
            <p:spPr bwMode="auto">
              <a:xfrm>
                <a:off x="7912085" y="3762663"/>
                <a:ext cx="1084111" cy="33496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Давлат геология қўмитаси </a:t>
                </a:r>
              </a:p>
            </p:txBody>
          </p:sp>
          <p:sp>
            <p:nvSpPr>
              <p:cNvPr id="186" name="Rectangle 249"/>
              <p:cNvSpPr>
                <a:spLocks noChangeArrowheads="1"/>
              </p:cNvSpPr>
              <p:nvPr/>
            </p:nvSpPr>
            <p:spPr bwMode="auto">
              <a:xfrm>
                <a:off x="7912085" y="4097631"/>
                <a:ext cx="1084111" cy="2524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“Ўзгидромет” хизм.</a:t>
                </a:r>
              </a:p>
            </p:txBody>
          </p:sp>
          <p:sp>
            <p:nvSpPr>
              <p:cNvPr id="187" name="Rectangle 250"/>
              <p:cNvSpPr>
                <a:spLocks noChangeArrowheads="1"/>
              </p:cNvSpPr>
              <p:nvPr/>
            </p:nvSpPr>
            <p:spPr bwMode="auto">
              <a:xfrm>
                <a:off x="7912085" y="4350031"/>
                <a:ext cx="1084111" cy="2524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Фанлар академияси</a:t>
                </a:r>
              </a:p>
            </p:txBody>
          </p:sp>
        </p:grpSp>
        <p:grpSp>
          <p:nvGrpSpPr>
            <p:cNvPr id="112" name="Группа 278"/>
            <p:cNvGrpSpPr>
              <a:grpSpLocks/>
            </p:cNvGrpSpPr>
            <p:nvPr/>
          </p:nvGrpSpPr>
          <p:grpSpPr bwMode="auto">
            <a:xfrm>
              <a:off x="6804025" y="4691951"/>
              <a:ext cx="2192337" cy="1451446"/>
              <a:chOff x="6804025" y="4691952"/>
              <a:chExt cx="2192337" cy="1451446"/>
            </a:xfrm>
          </p:grpSpPr>
          <p:sp>
            <p:nvSpPr>
              <p:cNvPr id="170" name="Rectangle 260"/>
              <p:cNvSpPr>
                <a:spLocks noChangeArrowheads="1"/>
              </p:cNvSpPr>
              <p:nvPr/>
            </p:nvSpPr>
            <p:spPr bwMode="auto">
              <a:xfrm>
                <a:off x="7902574" y="4692471"/>
                <a:ext cx="1093788" cy="38735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“Саноатгеоконтех-назорат” ДИ</a:t>
                </a:r>
              </a:p>
            </p:txBody>
          </p:sp>
          <p:sp>
            <p:nvSpPr>
              <p:cNvPr id="171" name="Rectangle 261"/>
              <p:cNvSpPr>
                <a:spLocks noChangeArrowheads="1"/>
              </p:cNvSpPr>
              <p:nvPr/>
            </p:nvSpPr>
            <p:spPr bwMode="auto">
              <a:xfrm>
                <a:off x="7893811" y="5057554"/>
                <a:ext cx="1095536" cy="27650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Фанлар академияси</a:t>
                </a:r>
              </a:p>
            </p:txBody>
          </p:sp>
          <p:sp>
            <p:nvSpPr>
              <p:cNvPr id="172" name="Rectangle 262"/>
              <p:cNvSpPr>
                <a:spLocks noChangeArrowheads="1"/>
              </p:cNvSpPr>
              <p:nvPr/>
            </p:nvSpPr>
            <p:spPr bwMode="auto">
              <a:xfrm>
                <a:off x="7902574" y="5324879"/>
                <a:ext cx="1093787" cy="24288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Ички ишлар вазирлиги</a:t>
                </a:r>
              </a:p>
            </p:txBody>
          </p:sp>
          <p:sp>
            <p:nvSpPr>
              <p:cNvPr id="173" name="Rectangle 263"/>
              <p:cNvSpPr>
                <a:spLocks noChangeArrowheads="1"/>
              </p:cNvSpPr>
              <p:nvPr/>
            </p:nvSpPr>
            <p:spPr bwMode="auto">
              <a:xfrm>
                <a:off x="7892062" y="5567753"/>
                <a:ext cx="1096766" cy="24288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Фавқулодда вазиятлар вазирлиги</a:t>
                </a:r>
              </a:p>
            </p:txBody>
          </p:sp>
          <p:sp>
            <p:nvSpPr>
              <p:cNvPr id="174" name="Rectangle 264"/>
              <p:cNvSpPr>
                <a:spLocks noChangeArrowheads="1"/>
              </p:cNvSpPr>
              <p:nvPr/>
            </p:nvSpPr>
            <p:spPr bwMode="auto">
              <a:xfrm>
                <a:off x="7892062" y="5808433"/>
                <a:ext cx="1095988" cy="33496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Соғлиқни сақлаш вазирлиги</a:t>
                </a:r>
              </a:p>
            </p:txBody>
          </p:sp>
          <p:sp>
            <p:nvSpPr>
              <p:cNvPr id="169" name="Rectangle 259"/>
              <p:cNvSpPr>
                <a:spLocks noChangeArrowheads="1"/>
              </p:cNvSpPr>
              <p:nvPr/>
            </p:nvSpPr>
            <p:spPr bwMode="auto">
              <a:xfrm>
                <a:off x="6804025" y="4691952"/>
                <a:ext cx="1098549" cy="14509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Техноген хавф юқори бўлган зоналар</a:t>
                </a:r>
              </a:p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endParaRPr lang="uz-Cyrl-UZ" altLang="ru-RU" sz="11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3" name="Группа 269"/>
            <p:cNvGrpSpPr>
              <a:grpSpLocks/>
            </p:cNvGrpSpPr>
            <p:nvPr/>
          </p:nvGrpSpPr>
          <p:grpSpPr bwMode="auto">
            <a:xfrm>
              <a:off x="4519189" y="5790917"/>
              <a:ext cx="2143124" cy="882651"/>
              <a:chOff x="4519189" y="5790918"/>
              <a:chExt cx="2143124" cy="882651"/>
            </a:xfrm>
          </p:grpSpPr>
          <p:sp>
            <p:nvSpPr>
              <p:cNvPr id="158" name="Rectangle 179"/>
              <p:cNvSpPr>
                <a:spLocks noChangeArrowheads="1"/>
              </p:cNvSpPr>
              <p:nvPr/>
            </p:nvSpPr>
            <p:spPr bwMode="auto">
              <a:xfrm>
                <a:off x="4519189" y="5790919"/>
                <a:ext cx="1071562" cy="8826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Гидротехника иншоотлари</a:t>
                </a:r>
              </a:p>
            </p:txBody>
          </p:sp>
          <p:sp>
            <p:nvSpPr>
              <p:cNvPr id="159" name="Rectangle 180"/>
              <p:cNvSpPr>
                <a:spLocks noChangeArrowheads="1"/>
              </p:cNvSpPr>
              <p:nvPr/>
            </p:nvSpPr>
            <p:spPr bwMode="auto">
              <a:xfrm>
                <a:off x="5590751" y="5790918"/>
                <a:ext cx="1071562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“Давсувхўжалик-назорат” ДИ</a:t>
                </a:r>
              </a:p>
            </p:txBody>
          </p:sp>
          <p:sp>
            <p:nvSpPr>
              <p:cNvPr id="160" name="Rectangle 181"/>
              <p:cNvSpPr>
                <a:spLocks noChangeArrowheads="1"/>
              </p:cNvSpPr>
              <p:nvPr/>
            </p:nvSpPr>
            <p:spPr bwMode="auto">
              <a:xfrm>
                <a:off x="5590751" y="6125880"/>
                <a:ext cx="1071562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Қишлоқ ва сув хўж. Вазирлиги</a:t>
                </a:r>
              </a:p>
            </p:txBody>
          </p:sp>
          <p:sp>
            <p:nvSpPr>
              <p:cNvPr id="161" name="Rectangle 182"/>
              <p:cNvSpPr>
                <a:spLocks noChangeArrowheads="1"/>
              </p:cNvSpPr>
              <p:nvPr/>
            </p:nvSpPr>
            <p:spPr bwMode="auto">
              <a:xfrm>
                <a:off x="5590751" y="6460843"/>
                <a:ext cx="1071562" cy="2127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“Ўзбекэнерго” АЖ</a:t>
                </a:r>
              </a:p>
            </p:txBody>
          </p:sp>
        </p:grpSp>
        <p:grpSp>
          <p:nvGrpSpPr>
            <p:cNvPr id="114" name="Группа 270"/>
            <p:cNvGrpSpPr>
              <a:grpSpLocks/>
            </p:cNvGrpSpPr>
            <p:nvPr/>
          </p:nvGrpSpPr>
          <p:grpSpPr bwMode="auto">
            <a:xfrm>
              <a:off x="6804010" y="811404"/>
              <a:ext cx="2197146" cy="379549"/>
              <a:chOff x="6804010" y="811405"/>
              <a:chExt cx="2197146" cy="379549"/>
            </a:xfrm>
          </p:grpSpPr>
          <p:sp>
            <p:nvSpPr>
              <p:cNvPr id="152" name="Rectangle 275"/>
              <p:cNvSpPr>
                <a:spLocks noChangeArrowheads="1"/>
              </p:cNvSpPr>
              <p:nvPr/>
            </p:nvSpPr>
            <p:spPr bwMode="auto">
              <a:xfrm>
                <a:off x="6804010" y="811412"/>
                <a:ext cx="1096814" cy="37954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Картография-</a:t>
                </a:r>
              </a:p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геодезия кадастри </a:t>
                </a:r>
              </a:p>
            </p:txBody>
          </p:sp>
          <p:sp>
            <p:nvSpPr>
              <p:cNvPr id="153" name="Rectangle 276"/>
              <p:cNvSpPr>
                <a:spLocks noChangeArrowheads="1"/>
              </p:cNvSpPr>
              <p:nvPr/>
            </p:nvSpPr>
            <p:spPr bwMode="auto">
              <a:xfrm>
                <a:off x="7900824" y="811405"/>
                <a:ext cx="1100332" cy="37954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“Ергеодезкадастр” давлат қўмитаси</a:t>
                </a:r>
              </a:p>
            </p:txBody>
          </p:sp>
        </p:grpSp>
        <p:sp>
          <p:nvSpPr>
            <p:cNvPr id="145" name="Rectangle 155"/>
            <p:cNvSpPr>
              <a:spLocks noChangeArrowheads="1"/>
            </p:cNvSpPr>
            <p:nvPr/>
          </p:nvSpPr>
          <p:spPr bwMode="auto">
            <a:xfrm>
              <a:off x="4507958" y="3716969"/>
              <a:ext cx="1071563" cy="3236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SzPct val="65000"/>
                <a:buFont typeface="Wingdings" panose="05000000000000000000" pitchFamily="2" charset="2"/>
                <a:buNone/>
              </a:pPr>
              <a:r>
                <a:rPr lang="uz-Cyrl-UZ" altLang="ru-RU" sz="110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Муҳофаза этиладиган табиий ҳудудлар</a:t>
              </a:r>
            </a:p>
          </p:txBody>
        </p:sp>
        <p:grpSp>
          <p:nvGrpSpPr>
            <p:cNvPr id="117" name="Группа 267"/>
            <p:cNvGrpSpPr>
              <a:grpSpLocks/>
            </p:cNvGrpSpPr>
            <p:nvPr/>
          </p:nvGrpSpPr>
          <p:grpSpPr bwMode="auto">
            <a:xfrm>
              <a:off x="4519189" y="4995234"/>
              <a:ext cx="2143124" cy="334963"/>
              <a:chOff x="4519189" y="4995235"/>
              <a:chExt cx="2143124" cy="334963"/>
            </a:xfrm>
          </p:grpSpPr>
          <p:sp>
            <p:nvSpPr>
              <p:cNvPr id="139" name="Rectangle 290"/>
              <p:cNvSpPr>
                <a:spLocks noChangeArrowheads="1"/>
              </p:cNvSpPr>
              <p:nvPr/>
            </p:nvSpPr>
            <p:spPr bwMode="auto">
              <a:xfrm>
                <a:off x="4519189" y="4995235"/>
                <a:ext cx="1071562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110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Бинолар ва иншоотлар</a:t>
                </a:r>
              </a:p>
            </p:txBody>
          </p:sp>
          <p:sp>
            <p:nvSpPr>
              <p:cNvPr id="140" name="Rectangle 291"/>
              <p:cNvSpPr>
                <a:spLocks noChangeArrowheads="1"/>
              </p:cNvSpPr>
              <p:nvPr/>
            </p:nvSpPr>
            <p:spPr bwMode="auto">
              <a:xfrm>
                <a:off x="5590751" y="4995235"/>
                <a:ext cx="1071562" cy="3349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3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6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4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 3" panose="05040102010807070707" pitchFamily="18" charset="2"/>
                  <a:buChar char=""/>
                  <a:defRPr sz="1200">
                    <a:solidFill>
                      <a:srgbClr val="404040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Pct val="65000"/>
                  <a:buFont typeface="Wingdings" panose="05000000000000000000" pitchFamily="2" charset="2"/>
                  <a:buNone/>
                </a:pPr>
                <a:r>
                  <a:rPr lang="uz-Cyrl-UZ" altLang="ru-RU" sz="99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“Ергеодезкадастр” давлат қўмитаси</a:t>
                </a:r>
              </a:p>
            </p:txBody>
          </p:sp>
        </p:grpSp>
        <p:sp>
          <p:nvSpPr>
            <p:cNvPr id="119" name="Управляющая кнопка: далее 281">
              <a:hlinkClick r:id="rId3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4500562" y="1142983"/>
              <a:ext cx="2143140" cy="785818"/>
            </a:xfrm>
            <a:prstGeom prst="actionButtonForwardNex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altLang="ru-RU" sz="3085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Управляющая кнопка: далее 284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4500562" y="3428999"/>
              <a:ext cx="2143140" cy="357190"/>
            </a:xfrm>
            <a:prstGeom prst="actionButtonForwardNex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altLang="ru-RU" sz="3085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Управляющая кнопка: далее 288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4500562" y="5072073"/>
              <a:ext cx="2143140" cy="285752"/>
            </a:xfrm>
            <a:prstGeom prst="actionButtonForwardNex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altLang="ru-RU" sz="3085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Управляющая кнопка: далее 289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4500562" y="5429263"/>
              <a:ext cx="2143140" cy="857256"/>
            </a:xfrm>
            <a:prstGeom prst="actionButtonForwardNex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altLang="ru-RU" sz="3085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Управляющая кнопка: далее 290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4500562" y="6357957"/>
              <a:ext cx="2143140" cy="357190"/>
            </a:xfrm>
            <a:prstGeom prst="actionButtonForwardNex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altLang="ru-RU" sz="3085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Управляющая кнопка: далее 295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6786578" y="2571743"/>
              <a:ext cx="2214578" cy="357190"/>
            </a:xfrm>
            <a:prstGeom prst="actionButtonForwardNex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3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ru-RU" altLang="ru-RU" sz="3085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83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66"/>
          <p:cNvSpPr/>
          <p:nvPr/>
        </p:nvSpPr>
        <p:spPr>
          <a:xfrm>
            <a:off x="195612" y="5965018"/>
            <a:ext cx="5647757" cy="1476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84"/>
          </a:p>
        </p:txBody>
      </p:sp>
      <p:sp>
        <p:nvSpPr>
          <p:cNvPr id="66" name="Прямоугольник 65"/>
          <p:cNvSpPr/>
          <p:nvPr/>
        </p:nvSpPr>
        <p:spPr>
          <a:xfrm>
            <a:off x="175050" y="3827778"/>
            <a:ext cx="5647757" cy="1476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84"/>
          </a:p>
        </p:txBody>
      </p:sp>
      <p:sp>
        <p:nvSpPr>
          <p:cNvPr id="27" name="Прямоугольник 26"/>
          <p:cNvSpPr/>
          <p:nvPr/>
        </p:nvSpPr>
        <p:spPr>
          <a:xfrm>
            <a:off x="177766" y="2097173"/>
            <a:ext cx="5647757" cy="1476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84"/>
          </a:p>
        </p:txBody>
      </p:sp>
      <p:sp>
        <p:nvSpPr>
          <p:cNvPr id="26" name="Стрелка вправо 25"/>
          <p:cNvSpPr/>
          <p:nvPr/>
        </p:nvSpPr>
        <p:spPr>
          <a:xfrm>
            <a:off x="4837867" y="6663851"/>
            <a:ext cx="210483" cy="29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984"/>
          </a:p>
        </p:txBody>
      </p:sp>
      <p:sp>
        <p:nvSpPr>
          <p:cNvPr id="5" name="Скругленный прямоугольник 2"/>
          <p:cNvSpPr txBox="1">
            <a:spLocks noChangeArrowheads="1"/>
          </p:cNvSpPr>
          <p:nvPr/>
        </p:nvSpPr>
        <p:spPr bwMode="auto">
          <a:xfrm>
            <a:off x="213601" y="58407"/>
            <a:ext cx="12859665" cy="137839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uz-Cyrl-UZ" sz="3748" dirty="0"/>
              <a:t>Давлат кадастрлари ягона тизими автоматлаштирилган геоахборот тизимлар</a:t>
            </a:r>
            <a:endParaRPr lang="ru-RU" sz="3748" dirty="0"/>
          </a:p>
        </p:txBody>
      </p:sp>
      <p:sp>
        <p:nvSpPr>
          <p:cNvPr id="87" name="AutoShape 22"/>
          <p:cNvSpPr>
            <a:spLocks noChangeArrowheads="1"/>
          </p:cNvSpPr>
          <p:nvPr/>
        </p:nvSpPr>
        <p:spPr bwMode="gray">
          <a:xfrm>
            <a:off x="9488143" y="2584879"/>
            <a:ext cx="3546570" cy="645692"/>
          </a:xfrm>
          <a:prstGeom prst="roundRect">
            <a:avLst>
              <a:gd name="adj" fmla="val 7574"/>
            </a:avLst>
          </a:prstGeom>
          <a:solidFill>
            <a:srgbClr val="D1EDB4">
              <a:alpha val="85000"/>
            </a:srgbClr>
          </a:solidFill>
          <a:ln w="9525" cap="rnd">
            <a:solidFill>
              <a:schemeClr val="bg1"/>
            </a:solidFill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softRound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latinLnBrk="1">
              <a:defRPr/>
            </a:pPr>
            <a:r>
              <a:rPr lang="ru-RU" altLang="ko-KR" sz="1984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Вазирлар</a:t>
            </a:r>
            <a:r>
              <a:rPr lang="ru-RU" altLang="ko-KR" sz="1984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 </a:t>
            </a:r>
            <a:r>
              <a:rPr lang="uz-Cyrl-UZ" altLang="ko-KR" sz="1984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М</a:t>
            </a:r>
            <a:r>
              <a:rPr lang="ru-RU" altLang="ko-KR" sz="1984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а</a:t>
            </a:r>
            <a:r>
              <a:rPr lang="uz-Cyrl-UZ" altLang="ko-KR" sz="1984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ҳкамаси</a:t>
            </a:r>
            <a:endParaRPr lang="ko-KR" altLang="ko-KR" sz="1984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굴림" pitchFamily="50" charset="-127"/>
            </a:endParaRPr>
          </a:p>
        </p:txBody>
      </p:sp>
      <p:sp>
        <p:nvSpPr>
          <p:cNvPr id="88" name="AutoShape 22"/>
          <p:cNvSpPr>
            <a:spLocks noChangeArrowheads="1"/>
          </p:cNvSpPr>
          <p:nvPr/>
        </p:nvSpPr>
        <p:spPr bwMode="gray">
          <a:xfrm>
            <a:off x="9519971" y="3809015"/>
            <a:ext cx="3546570" cy="645692"/>
          </a:xfrm>
          <a:prstGeom prst="roundRect">
            <a:avLst>
              <a:gd name="adj" fmla="val 7574"/>
            </a:avLst>
          </a:prstGeom>
          <a:solidFill>
            <a:srgbClr val="D1EDB4">
              <a:alpha val="85000"/>
            </a:srgbClr>
          </a:solidFill>
          <a:ln w="9525" cap="rnd">
            <a:solidFill>
              <a:schemeClr val="bg1"/>
            </a:solidFill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softRound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latinLnBrk="1">
              <a:defRPr/>
            </a:pPr>
            <a:r>
              <a:rPr lang="uz-Cyrl-UZ" altLang="ko-KR" sz="1984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Вазирлик ва идоралар</a:t>
            </a:r>
            <a:endParaRPr lang="ko-KR" altLang="ko-KR" sz="1984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굴림" pitchFamily="50" charset="-127"/>
            </a:endParaRPr>
          </a:p>
        </p:txBody>
      </p:sp>
      <p:sp>
        <p:nvSpPr>
          <p:cNvPr id="89" name="AutoShape 22"/>
          <p:cNvSpPr>
            <a:spLocks noChangeArrowheads="1"/>
          </p:cNvSpPr>
          <p:nvPr/>
        </p:nvSpPr>
        <p:spPr bwMode="gray">
          <a:xfrm>
            <a:off x="9519971" y="5083050"/>
            <a:ext cx="3546570" cy="645692"/>
          </a:xfrm>
          <a:prstGeom prst="roundRect">
            <a:avLst>
              <a:gd name="adj" fmla="val 7574"/>
            </a:avLst>
          </a:prstGeom>
          <a:solidFill>
            <a:srgbClr val="D1EDB4">
              <a:alpha val="85000"/>
            </a:srgbClr>
          </a:solidFill>
          <a:ln w="9525" cap="rnd">
            <a:solidFill>
              <a:schemeClr val="bg1"/>
            </a:solidFill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softRound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latinLnBrk="1">
              <a:defRPr/>
            </a:pPr>
            <a:r>
              <a:rPr lang="uz-Cyrl-UZ" altLang="ko-KR" sz="1984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Маҳаллий давлат </a:t>
            </a:r>
          </a:p>
          <a:p>
            <a:pPr algn="ctr" latinLnBrk="1">
              <a:defRPr/>
            </a:pPr>
            <a:r>
              <a:rPr lang="uz-Cyrl-UZ" altLang="ko-KR" sz="1984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ҳокимияти органлари</a:t>
            </a:r>
            <a:endParaRPr lang="ko-KR" altLang="ko-KR" sz="1984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굴림" pitchFamily="50" charset="-127"/>
            </a:endParaRPr>
          </a:p>
        </p:txBody>
      </p:sp>
      <p:sp>
        <p:nvSpPr>
          <p:cNvPr id="90" name="AutoShape 22"/>
          <p:cNvSpPr>
            <a:spLocks noChangeArrowheads="1"/>
          </p:cNvSpPr>
          <p:nvPr/>
        </p:nvSpPr>
        <p:spPr bwMode="gray">
          <a:xfrm>
            <a:off x="9526696" y="6389674"/>
            <a:ext cx="3546570" cy="645692"/>
          </a:xfrm>
          <a:prstGeom prst="roundRect">
            <a:avLst>
              <a:gd name="adj" fmla="val 7574"/>
            </a:avLst>
          </a:prstGeom>
          <a:solidFill>
            <a:srgbClr val="D1EDB4">
              <a:alpha val="85000"/>
            </a:srgbClr>
          </a:solidFill>
          <a:ln w="9525" cap="rnd">
            <a:solidFill>
              <a:schemeClr val="bg1"/>
            </a:solidFill>
            <a:prstDash val="sysDot"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softRound"/>
            <a:bevelB w="13500" h="13500" prst="angle"/>
            <a:extrusionClr>
              <a:srgbClr val="99FFCC"/>
            </a:extrusionClr>
          </a:sp3d>
        </p:spPr>
        <p:txBody>
          <a:bodyPr wrap="none" anchor="ctr">
            <a:flatTx/>
          </a:bodyPr>
          <a:lstStyle/>
          <a:p>
            <a:pPr algn="ctr" latinLnBrk="1">
              <a:defRPr/>
            </a:pPr>
            <a:r>
              <a:rPr lang="uz-Cyrl-UZ" altLang="ko-KR" sz="1984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Жисмоний ва </a:t>
            </a:r>
          </a:p>
          <a:p>
            <a:pPr algn="ctr" latinLnBrk="1">
              <a:defRPr/>
            </a:pPr>
            <a:r>
              <a:rPr lang="uz-Cyrl-UZ" altLang="ko-KR" sz="1984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굴림" pitchFamily="50" charset="-127"/>
              </a:rPr>
              <a:t>юридик шаҳслар</a:t>
            </a:r>
            <a:endParaRPr lang="ko-KR" altLang="ko-KR" sz="1984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굴림" pitchFamily="50" charset="-127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1448238" y="2532752"/>
            <a:ext cx="4098448" cy="831697"/>
            <a:chOff x="1152550" y="2114232"/>
            <a:chExt cx="3718038" cy="754501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696" y="2196724"/>
              <a:ext cx="589515" cy="589515"/>
            </a:xfrm>
            <a:prstGeom prst="rect">
              <a:avLst/>
            </a:prstGeom>
          </p:spPr>
        </p:pic>
        <p:sp>
          <p:nvSpPr>
            <p:cNvPr id="3" name="Прямоугольник 2">
              <a:hlinkClick r:id="rId3" action="ppaction://hlinksldjump"/>
            </p:cNvPr>
            <p:cNvSpPr/>
            <p:nvPr/>
          </p:nvSpPr>
          <p:spPr>
            <a:xfrm>
              <a:off x="1152550" y="2114232"/>
              <a:ext cx="3718038" cy="75450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7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984" b="1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К</a:t>
              </a:r>
              <a:r>
                <a:rPr lang="uz-Latn-UZ" sz="1984" b="1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ЎЧМАС МУЛК</a:t>
              </a:r>
              <a:r>
                <a:rPr lang="uz-Cyrl-UZ" sz="1984" b="1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МАЪЛУМОТЛАР БАЗАСИ</a:t>
              </a:r>
              <a:endParaRPr lang="ru-RU" sz="1984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48238" y="4077796"/>
            <a:ext cx="4098448" cy="968084"/>
            <a:chOff x="1152550" y="3314627"/>
            <a:chExt cx="3718038" cy="878228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432" y="3455273"/>
              <a:ext cx="573314" cy="573314"/>
            </a:xfrm>
            <a:prstGeom prst="rect">
              <a:avLst/>
            </a:prstGeom>
          </p:spPr>
        </p:pic>
        <p:sp>
          <p:nvSpPr>
            <p:cNvPr id="53" name="Прямоугольник 52">
              <a:hlinkClick r:id="rId5" action="ppaction://hlinksldjump"/>
            </p:cNvPr>
            <p:cNvSpPr/>
            <p:nvPr/>
          </p:nvSpPr>
          <p:spPr>
            <a:xfrm>
              <a:off x="1152550" y="3314627"/>
              <a:ext cx="3718038" cy="87822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7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uz-Cyrl-UZ" sz="1984" b="1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ДАВЛАТ КАДАСТРЛАРИ </a:t>
              </a:r>
              <a:r>
                <a:rPr lang="uz-Latn-UZ" sz="1984" b="1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ГЕОАХБОРОТ БАЗАСИ</a:t>
              </a:r>
              <a:endParaRPr lang="ru-RU" sz="1984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1466084" y="6326532"/>
            <a:ext cx="4225367" cy="961050"/>
            <a:chOff x="1152551" y="4615127"/>
            <a:chExt cx="3833176" cy="871848"/>
          </a:xfrm>
        </p:grpSpPr>
        <p:pic>
          <p:nvPicPr>
            <p:cNvPr id="55" name="Рисунок 5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432" y="4678403"/>
              <a:ext cx="745295" cy="745295"/>
            </a:xfrm>
            <a:prstGeom prst="rect">
              <a:avLst/>
            </a:prstGeom>
          </p:spPr>
        </p:pic>
        <p:sp>
          <p:nvSpPr>
            <p:cNvPr id="46" name="Прямоугольник 45">
              <a:hlinkClick r:id="rId7" action="ppaction://hlinksldjump"/>
            </p:cNvPr>
            <p:cNvSpPr/>
            <p:nvPr/>
          </p:nvSpPr>
          <p:spPr>
            <a:xfrm>
              <a:off x="1152551" y="4615127"/>
              <a:ext cx="3718038" cy="87184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7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uz-Cyrl-UZ" sz="1984" b="1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ТЕГИШЛИ ВАЗИРЛИК ВА ИДОРАЛАР</a:t>
              </a:r>
              <a:endParaRPr lang="uz-Latn-UZ" sz="1984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304809" y="2282250"/>
            <a:ext cx="1054647" cy="1118536"/>
            <a:chOff x="82016" y="1881886"/>
            <a:chExt cx="956757" cy="1014716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82016" y="1881886"/>
              <a:ext cx="956090" cy="99618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7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984" b="1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73" y="1882456"/>
              <a:ext cx="812800" cy="812800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6" y="2317884"/>
              <a:ext cx="578718" cy="578718"/>
            </a:xfrm>
            <a:prstGeom prst="rect">
              <a:avLst/>
            </a:prstGeom>
          </p:spPr>
        </p:pic>
      </p:grpSp>
      <p:grpSp>
        <p:nvGrpSpPr>
          <p:cNvPr id="22" name="Группа 21"/>
          <p:cNvGrpSpPr/>
          <p:nvPr/>
        </p:nvGrpSpPr>
        <p:grpSpPr>
          <a:xfrm>
            <a:off x="304751" y="3948992"/>
            <a:ext cx="1073109" cy="1138206"/>
            <a:chOff x="79116" y="3195426"/>
            <a:chExt cx="973504" cy="1032559"/>
          </a:xfrm>
        </p:grpSpPr>
        <p:sp>
          <p:nvSpPr>
            <p:cNvPr id="50" name="Прямоугольник 49"/>
            <p:cNvSpPr/>
            <p:nvPr/>
          </p:nvSpPr>
          <p:spPr>
            <a:xfrm>
              <a:off x="89275" y="3195426"/>
              <a:ext cx="956090" cy="99618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7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984" b="1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Рисунок 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20" y="3209095"/>
              <a:ext cx="812800" cy="81280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16" y="3552930"/>
              <a:ext cx="675055" cy="675055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331364" y="6107974"/>
            <a:ext cx="1056519" cy="1190558"/>
            <a:chOff x="94165" y="4425093"/>
            <a:chExt cx="958455" cy="1080053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96530" y="4508966"/>
              <a:ext cx="956090" cy="99618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7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984" b="1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70" y="4425093"/>
              <a:ext cx="372648" cy="372648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65" y="4835765"/>
              <a:ext cx="632810" cy="632810"/>
            </a:xfrm>
            <a:prstGeom prst="rect">
              <a:avLst/>
            </a:prstGeom>
          </p:spPr>
        </p:pic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7" y="6396945"/>
            <a:ext cx="821550" cy="821550"/>
          </a:xfrm>
          <a:prstGeom prst="rect">
            <a:avLst/>
          </a:prstGeom>
        </p:spPr>
      </p:pic>
      <p:sp>
        <p:nvSpPr>
          <p:cNvPr id="41" name="AutoShape 100"/>
          <p:cNvSpPr>
            <a:spLocks noChangeArrowheads="1"/>
          </p:cNvSpPr>
          <p:nvPr/>
        </p:nvSpPr>
        <p:spPr bwMode="auto">
          <a:xfrm>
            <a:off x="5891709" y="4615570"/>
            <a:ext cx="734967" cy="309736"/>
          </a:xfrm>
          <a:prstGeom prst="rightArrow">
            <a:avLst>
              <a:gd name="adj1" fmla="val 50000"/>
              <a:gd name="adj2" fmla="val 8435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sp>
        <p:nvSpPr>
          <p:cNvPr id="40" name="AutoShape 100"/>
          <p:cNvSpPr>
            <a:spLocks noChangeArrowheads="1"/>
          </p:cNvSpPr>
          <p:nvPr/>
        </p:nvSpPr>
        <p:spPr bwMode="auto">
          <a:xfrm rot="2237783">
            <a:off x="5861372" y="3140281"/>
            <a:ext cx="734967" cy="303127"/>
          </a:xfrm>
          <a:prstGeom prst="rightArrow">
            <a:avLst>
              <a:gd name="adj1" fmla="val 50000"/>
              <a:gd name="adj2" fmla="val 8435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sp>
        <p:nvSpPr>
          <p:cNvPr id="108" name="AutoShape 100"/>
          <p:cNvSpPr>
            <a:spLocks noChangeArrowheads="1"/>
          </p:cNvSpPr>
          <p:nvPr/>
        </p:nvSpPr>
        <p:spPr bwMode="auto">
          <a:xfrm>
            <a:off x="8720482" y="4005910"/>
            <a:ext cx="734967" cy="303127"/>
          </a:xfrm>
          <a:prstGeom prst="rightArrow">
            <a:avLst>
              <a:gd name="adj1" fmla="val 50000"/>
              <a:gd name="adj2" fmla="val 84356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sp>
        <p:nvSpPr>
          <p:cNvPr id="110" name="AutoShape 100"/>
          <p:cNvSpPr>
            <a:spLocks noChangeArrowheads="1"/>
          </p:cNvSpPr>
          <p:nvPr/>
        </p:nvSpPr>
        <p:spPr bwMode="auto">
          <a:xfrm>
            <a:off x="8690848" y="5262309"/>
            <a:ext cx="734967" cy="309736"/>
          </a:xfrm>
          <a:prstGeom prst="rightArrow">
            <a:avLst>
              <a:gd name="adj1" fmla="val 50000"/>
              <a:gd name="adj2" fmla="val 84356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sp>
        <p:nvSpPr>
          <p:cNvPr id="107" name="AutoShape 100"/>
          <p:cNvSpPr>
            <a:spLocks noChangeArrowheads="1"/>
          </p:cNvSpPr>
          <p:nvPr/>
        </p:nvSpPr>
        <p:spPr bwMode="auto">
          <a:xfrm rot="18357922" flipV="1">
            <a:off x="8702539" y="3224325"/>
            <a:ext cx="753634" cy="303839"/>
          </a:xfrm>
          <a:prstGeom prst="rightArrow">
            <a:avLst>
              <a:gd name="adj1" fmla="val 50000"/>
              <a:gd name="adj2" fmla="val 84777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sp>
        <p:nvSpPr>
          <p:cNvPr id="111" name="AutoShape 100"/>
          <p:cNvSpPr>
            <a:spLocks noChangeArrowheads="1"/>
          </p:cNvSpPr>
          <p:nvPr/>
        </p:nvSpPr>
        <p:spPr bwMode="auto">
          <a:xfrm rot="2802024" flipV="1">
            <a:off x="8700604" y="6085084"/>
            <a:ext cx="753634" cy="309566"/>
          </a:xfrm>
          <a:prstGeom prst="rightArrow">
            <a:avLst>
              <a:gd name="adj1" fmla="val 50000"/>
              <a:gd name="adj2" fmla="val 84777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645348" y="3625374"/>
            <a:ext cx="2075130" cy="1872935"/>
            <a:chOff x="5908434" y="2877027"/>
            <a:chExt cx="1882520" cy="1699093"/>
          </a:xfrm>
        </p:grpSpPr>
        <p:sp>
          <p:nvSpPr>
            <p:cNvPr id="15" name="Блок-схема: магнитный диск 14"/>
            <p:cNvSpPr/>
            <p:nvPr/>
          </p:nvSpPr>
          <p:spPr>
            <a:xfrm>
              <a:off x="5927305" y="2877027"/>
              <a:ext cx="1775854" cy="169909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1984"/>
            </a:p>
          </p:txBody>
        </p:sp>
        <p:sp>
          <p:nvSpPr>
            <p:cNvPr id="44" name="Скругленный прямоугольник 43"/>
            <p:cNvSpPr/>
            <p:nvPr/>
          </p:nvSpPr>
          <p:spPr>
            <a:xfrm>
              <a:off x="5908434" y="3710839"/>
              <a:ext cx="1882520" cy="35884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uz-Cyrl-UZ" sz="1543" b="1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Давергеодезкадастр </a:t>
              </a:r>
              <a:r>
                <a:rPr lang="uz-Cyrl-UZ" sz="1543" b="1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қўмитаси </a:t>
              </a:r>
              <a:endParaRPr lang="ru-RU" sz="1543" b="1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AutoShape 100"/>
          <p:cNvSpPr>
            <a:spLocks noChangeArrowheads="1"/>
          </p:cNvSpPr>
          <p:nvPr/>
        </p:nvSpPr>
        <p:spPr bwMode="auto">
          <a:xfrm rot="10971345">
            <a:off x="5832107" y="4164536"/>
            <a:ext cx="734967" cy="309736"/>
          </a:xfrm>
          <a:prstGeom prst="rightArrow">
            <a:avLst>
              <a:gd name="adj1" fmla="val 50000"/>
              <a:gd name="adj2" fmla="val 8435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sp>
        <p:nvSpPr>
          <p:cNvPr id="51" name="AutoShape 100"/>
          <p:cNvSpPr>
            <a:spLocks noChangeArrowheads="1"/>
          </p:cNvSpPr>
          <p:nvPr/>
        </p:nvSpPr>
        <p:spPr bwMode="auto">
          <a:xfrm rot="16200000">
            <a:off x="2652009" y="5510895"/>
            <a:ext cx="734967" cy="309736"/>
          </a:xfrm>
          <a:prstGeom prst="rightArrow">
            <a:avLst>
              <a:gd name="adj1" fmla="val 50000"/>
              <a:gd name="adj2" fmla="val 8435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sp>
        <p:nvSpPr>
          <p:cNvPr id="54" name="AutoShape 100"/>
          <p:cNvSpPr>
            <a:spLocks noChangeArrowheads="1"/>
          </p:cNvSpPr>
          <p:nvPr/>
        </p:nvSpPr>
        <p:spPr bwMode="auto">
          <a:xfrm rot="5400000">
            <a:off x="3125863" y="5551781"/>
            <a:ext cx="734967" cy="309736"/>
          </a:xfrm>
          <a:prstGeom prst="rightArrow">
            <a:avLst>
              <a:gd name="adj1" fmla="val 50000"/>
              <a:gd name="adj2" fmla="val 8435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sp>
        <p:nvSpPr>
          <p:cNvPr id="56" name="AutoShape 100"/>
          <p:cNvSpPr>
            <a:spLocks noChangeArrowheads="1"/>
          </p:cNvSpPr>
          <p:nvPr/>
        </p:nvSpPr>
        <p:spPr bwMode="auto">
          <a:xfrm rot="18916929">
            <a:off x="5949739" y="5779906"/>
            <a:ext cx="734967" cy="309736"/>
          </a:xfrm>
          <a:prstGeom prst="rightArrow">
            <a:avLst>
              <a:gd name="adj1" fmla="val 50000"/>
              <a:gd name="adj2" fmla="val 8435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643205" y="1606919"/>
            <a:ext cx="3430061" cy="6887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Cyrl-UZ" sz="1984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Кадастр маълумотларидан фойдаланувчилар</a:t>
            </a:r>
            <a:endParaRPr lang="ru-RU" sz="1984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AutoShape 100"/>
          <p:cNvSpPr>
            <a:spLocks noChangeArrowheads="1"/>
          </p:cNvSpPr>
          <p:nvPr/>
        </p:nvSpPr>
        <p:spPr bwMode="auto">
          <a:xfrm rot="5400000">
            <a:off x="3083888" y="3265262"/>
            <a:ext cx="450538" cy="855354"/>
          </a:xfrm>
          <a:prstGeom prst="rightArrow">
            <a:avLst>
              <a:gd name="adj1" fmla="val 50000"/>
              <a:gd name="adj2" fmla="val 8435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ru-RU" sz="1984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8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108" grpId="0" animBg="1"/>
      <p:bldP spid="110" grpId="0" animBg="1"/>
      <p:bldP spid="107" grpId="0" animBg="1"/>
      <p:bldP spid="111" grpId="0" animBg="1"/>
      <p:bldP spid="45" grpId="0" animBg="1"/>
      <p:bldP spid="51" grpId="0" animBg="1"/>
      <p:bldP spid="54" grpId="0" animBg="1"/>
      <p:bldP spid="56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 bwMode="auto">
          <a:xfrm>
            <a:off x="1617108" y="2351899"/>
            <a:ext cx="9848577" cy="20789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uz-Cyrl-UZ" sz="35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 КАДАСТРЛАРИ ЯГОНА ТИЗИМИ</a:t>
            </a:r>
            <a:br>
              <a:rPr lang="uz-Cyrl-UZ" sz="35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z-Cyrl-UZ" sz="35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ГЕОАХБОРОТ БАЗАСИНИНГ ШАКЛЛАНИШИ</a:t>
            </a:r>
            <a:endParaRPr lang="ru-RU" sz="3527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84175" y="21003"/>
            <a:ext cx="13292429" cy="74756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ru-RU" sz="1984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684581"/>
              </p:ext>
            </p:extLst>
          </p:nvPr>
        </p:nvGraphicFramePr>
        <p:xfrm>
          <a:off x="0" y="1"/>
          <a:ext cx="13439774" cy="7559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9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5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6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460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кадастрининг</a:t>
                      </a:r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номи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Жами</a:t>
                      </a:r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объектлар</a:t>
                      </a:r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700" b="1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ru-RU" sz="17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сони, км, га., тур, </a:t>
                      </a:r>
                      <a:r>
                        <a:rPr lang="ru-RU" sz="17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қатлам</a:t>
                      </a:r>
                      <a:r>
                        <a:rPr lang="ru-RU" sz="17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ДКЯТга</a:t>
                      </a:r>
                      <a:r>
                        <a:rPr lang="ru-RU" sz="17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киритилган</a:t>
                      </a:r>
                      <a:r>
                        <a:rPr lang="ru-RU" sz="17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объект</a:t>
                      </a:r>
                      <a:r>
                        <a:rPr lang="ru-RU" sz="1700" b="1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миқдорлари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Умумий</a:t>
                      </a:r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700" b="1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ru-RU" sz="17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шаклланганлиги</a:t>
                      </a:r>
                      <a:r>
                        <a:rPr lang="ru-RU" sz="17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(%)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07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ер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4 499 812</a:t>
                      </a:r>
                      <a:endParaRPr lang="ru-RU" sz="1700" u="none" strike="noStrike" kern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0499" marR="10499" marT="104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905 916</a:t>
                      </a:r>
                      <a:endParaRPr lang="ru-RU" sz="1700" u="none" strike="noStrike" kern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0499" marR="10499" marT="104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20,1</a:t>
                      </a:r>
                      <a:endParaRPr lang="ru-RU" sz="1700" b="0" u="none" strike="noStrike" kern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0499" marR="10499" marT="104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07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Бинолар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ва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иншоотлар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6 124 409</a:t>
                      </a:r>
                      <a:endParaRPr lang="ru-RU" sz="1700" u="none" strike="noStrike" kern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0499" marR="10499" marT="104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1 733 317</a:t>
                      </a:r>
                      <a:endParaRPr lang="ru-RU" sz="1700" u="none" strike="noStrike" kern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0499" marR="10499" marT="104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28,3</a:t>
                      </a:r>
                      <a:endParaRPr lang="ru-RU" sz="1700" b="0" u="none" strike="noStrike" kern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0499" marR="10499" marT="104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Картография-геодезия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115 616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81 000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70,1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227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Конлар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фойдали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қазилмалар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ва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техноген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ҳосилаларни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юзага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чиқариш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ҳоллари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2 599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2 182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84,0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сув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1 826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894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49,0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ўрмон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9 718 660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9 718 660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Ўсимлик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дунёси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объектлари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591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341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57,7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Ҳайвонот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дунёси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88,8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Муҳофаза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этиладиган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табиий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ҳудудлар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464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326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70,3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7557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Чиқиндиларни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кўмиш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ва утилизация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қилиш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жойлари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47,5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шахарсозлик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2 841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1 219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42,9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507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Гидротехника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иншоотлар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20 162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499" marR="10499" marT="104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18 522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499" marR="10499" marT="104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87,5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499" marR="10499" marT="104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Маданий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мерос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объектлари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7 345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1 177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16,0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Автомобил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йўллари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184 039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176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Темир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йўллари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4 650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2 362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50,8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Етказиб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бериш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қувурлари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(км)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13 272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1 048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7,9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Алоқа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объектлари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12 337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12 337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Энергетика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объектлари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4 045</a:t>
                      </a:r>
                      <a:endParaRPr lang="ru-RU" sz="17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3 598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88,9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Табиий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хавфи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юқори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бўлган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зоналар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11 417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</a:t>
                      </a:r>
                      <a:r>
                        <a:rPr lang="ru-RU" sz="17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396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99,8</a:t>
                      </a:r>
                      <a:endParaRPr lang="ru-RU" sz="1700" b="0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0585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ü"/>
                      </a:pPr>
                      <a:r>
                        <a:rPr lang="ru-RU" sz="17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Техноген</a:t>
                      </a:r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хавф</a:t>
                      </a:r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юқори</a:t>
                      </a:r>
                      <a:r>
                        <a:rPr lang="ru-RU" sz="17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бўлган</a:t>
                      </a:r>
                      <a:r>
                        <a:rPr lang="ru-RU" sz="17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зоналар</a:t>
                      </a:r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давлат</a:t>
                      </a:r>
                      <a:r>
                        <a:rPr lang="ru-RU" sz="17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кадастри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6 575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273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</a:t>
                      </a:r>
                      <a:endParaRPr lang="ru-RU" sz="17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4" marR="5604" marT="56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09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52004" y="764677"/>
            <a:ext cx="11972925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Геофазовий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жойдаги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объектларнинг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жойлашган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жойи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тўғрисидаги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ўз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ичига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электрон график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ёки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матнли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шаклда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ҳамда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тизимларида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тақдим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этилган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ахборот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Атрибутив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географик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ахборот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объектларининг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тавсифларини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таърифловчи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жадвалли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ёки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матнли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маълумотлар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тўплами</a:t>
            </a: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Геодезик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баландликлар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гравиметрик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ўлчовлар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натижалари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умумдавлат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тармоқлараро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аҳамиятига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молик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геодезия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картография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ишларини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бажаришда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қўллаш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учун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Ўзбекистон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Республикаси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ҳудудида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белгиланган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геодезик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баландликлар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гравиметрик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ўлчовлар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indent="540385" algn="just">
              <a:spcAft>
                <a:spcPts val="1200"/>
              </a:spcAft>
            </a:pP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Маҳаллий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ҳудудининг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чекланган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қисмига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нисбатан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белгиланадиган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шартли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саноқ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боши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ўқлари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йўналиши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давлат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геодезик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тизимининг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саноқ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боши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координаталар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ўқлари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йўналишига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нисбатан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сурилган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бўлади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1904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2576</Words>
  <Application>Microsoft Office PowerPoint</Application>
  <PresentationFormat>Произвольный</PresentationFormat>
  <Paragraphs>599</Paragraphs>
  <Slides>39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</vt:lpstr>
      <vt:lpstr>굴림</vt:lpstr>
      <vt:lpstr>Times New Roman</vt:lpstr>
      <vt:lpstr>Wingdings</vt:lpstr>
      <vt:lpstr>Тема Office</vt:lpstr>
      <vt:lpstr>Ўзбекистон Республикаси  Саноат хавфсизлиги давлат қўмитаси </vt:lpstr>
      <vt:lpstr>Техноген хавф юқори бўлган зоналар давлат кадастри (ТХЮЗДК)  қуйидаги қонун ости меъёрий-ҳуқуқий ҳужжатлар асосида юритилади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Техноген хавф юқори бўлган зоналар (ТХЮЗ)га эга корхоналар ва объектлар тўғрисида маълумотлар жадвали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NGIS</dc:creator>
  <cp:lastModifiedBy>amirov qodirjon</cp:lastModifiedBy>
  <cp:revision>154</cp:revision>
  <dcterms:created xsi:type="dcterms:W3CDTF">2018-11-23T06:56:05Z</dcterms:created>
  <dcterms:modified xsi:type="dcterms:W3CDTF">2020-09-08T14:40:27Z</dcterms:modified>
</cp:coreProperties>
</file>